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7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0.xml" ContentType="application/vnd.openxmlformats-officedocument.presentationml.slide+xml"/>
  <Override PartName="/ppt/slides/slide119.xml" ContentType="application/vnd.openxmlformats-officedocument.presentationml.slide+xml"/>
  <Override PartName="/ppt/slides/slide118.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1.xml" ContentType="application/vnd.openxmlformats-officedocument.presentationml.slide+xml"/>
  <Override PartName="/ppt/slides/slide140.xml" ContentType="application/vnd.openxmlformats-officedocument.presentationml.slide+xml"/>
  <Override PartName="/ppt/slides/slide139.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10.xml" ContentType="application/vnd.openxmlformats-officedocument.presentationml.slide+xml"/>
  <Override PartName="/ppt/slides/slide109.xml" ContentType="application/vnd.openxmlformats-officedocument.presentationml.slide+xml"/>
  <Override PartName="/ppt/slides/slide108.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0.xml" ContentType="application/vnd.openxmlformats-officedocument.presentationml.slide+xml"/>
  <Override PartName="/ppt/slides/slide99.xml" ContentType="application/vnd.openxmlformats-officedocument.presentationml.slide+xml"/>
  <Override PartName="/ppt/slides/slide98.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6.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67.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32.xml" ContentType="application/vnd.openxmlformats-officedocument.presentationml.slide+xml"/>
  <Override PartName="/ppt/slides/slide27.xml" ContentType="application/vnd.openxmlformats-officedocument.presentationml.slide+xml"/>
  <Override PartName="/ppt/slides/slide34.xml" ContentType="application/vnd.openxmlformats-officedocument.presentationml.slide+xml"/>
  <Override PartName="/ppt/slides/slide57.xml" ContentType="application/vnd.openxmlformats-officedocument.presentationml.slide+xml"/>
  <Override PartName="/ppt/slides/slide33.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51.xml" ContentType="application/vnd.openxmlformats-officedocument.presentationml.slide+xml"/>
  <Override PartName="/ppt/slides/slide56.xml" ContentType="application/vnd.openxmlformats-officedocument.presentationml.slide+xml"/>
  <Override PartName="/ppt/slides/slide49.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50.xml" ContentType="application/vnd.openxmlformats-officedocument.presentationml.slide+xml"/>
  <Override PartName="/ppt/slides/slide41.xml" ContentType="application/vnd.openxmlformats-officedocument.presentationml.slide+xml"/>
  <Override PartName="/ppt/slides/slide35.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2.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4.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0"/>
  </p:notesMasterIdLst>
  <p:sldIdLst>
    <p:sldId id="256" r:id="rId2"/>
    <p:sldId id="411" r:id="rId3"/>
    <p:sldId id="412" r:id="rId4"/>
    <p:sldId id="257" r:id="rId5"/>
    <p:sldId id="406" r:id="rId6"/>
    <p:sldId id="258" r:id="rId7"/>
    <p:sldId id="259" r:id="rId8"/>
    <p:sldId id="407" r:id="rId9"/>
    <p:sldId id="260" r:id="rId10"/>
    <p:sldId id="408" r:id="rId11"/>
    <p:sldId id="261" r:id="rId12"/>
    <p:sldId id="409" r:id="rId13"/>
    <p:sldId id="262" r:id="rId14"/>
    <p:sldId id="263" r:id="rId15"/>
    <p:sldId id="264" r:id="rId16"/>
    <p:sldId id="410" r:id="rId17"/>
    <p:sldId id="265" r:id="rId18"/>
    <p:sldId id="291" r:id="rId19"/>
    <p:sldId id="293" r:id="rId20"/>
    <p:sldId id="292" r:id="rId21"/>
    <p:sldId id="289"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99" r:id="rId44"/>
    <p:sldId id="287" r:id="rId45"/>
    <p:sldId id="288" r:id="rId46"/>
    <p:sldId id="290" r:id="rId47"/>
    <p:sldId id="294" r:id="rId48"/>
    <p:sldId id="300" r:id="rId49"/>
    <p:sldId id="333" r:id="rId50"/>
    <p:sldId id="344" r:id="rId51"/>
    <p:sldId id="345" r:id="rId52"/>
    <p:sldId id="346" r:id="rId53"/>
    <p:sldId id="347" r:id="rId54"/>
    <p:sldId id="349" r:id="rId55"/>
    <p:sldId id="342" r:id="rId56"/>
    <p:sldId id="343" r:id="rId57"/>
    <p:sldId id="301" r:id="rId58"/>
    <p:sldId id="302" r:id="rId59"/>
    <p:sldId id="303" r:id="rId60"/>
    <p:sldId id="304" r:id="rId61"/>
    <p:sldId id="306" r:id="rId62"/>
    <p:sldId id="305" r:id="rId63"/>
    <p:sldId id="307" r:id="rId64"/>
    <p:sldId id="309" r:id="rId65"/>
    <p:sldId id="310" r:id="rId66"/>
    <p:sldId id="308" r:id="rId67"/>
    <p:sldId id="311" r:id="rId68"/>
    <p:sldId id="312" r:id="rId69"/>
    <p:sldId id="313" r:id="rId70"/>
    <p:sldId id="314" r:id="rId71"/>
    <p:sldId id="315" r:id="rId72"/>
    <p:sldId id="316" r:id="rId73"/>
    <p:sldId id="317" r:id="rId74"/>
    <p:sldId id="318" r:id="rId75"/>
    <p:sldId id="319" r:id="rId76"/>
    <p:sldId id="320" r:id="rId77"/>
    <p:sldId id="321" r:id="rId78"/>
    <p:sldId id="381" r:id="rId79"/>
    <p:sldId id="382" r:id="rId80"/>
    <p:sldId id="383" r:id="rId81"/>
    <p:sldId id="384" r:id="rId82"/>
    <p:sldId id="385" r:id="rId83"/>
    <p:sldId id="386" r:id="rId84"/>
    <p:sldId id="387" r:id="rId85"/>
    <p:sldId id="390" r:id="rId86"/>
    <p:sldId id="388" r:id="rId87"/>
    <p:sldId id="389" r:id="rId88"/>
    <p:sldId id="348" r:id="rId89"/>
    <p:sldId id="323" r:id="rId90"/>
    <p:sldId id="324" r:id="rId91"/>
    <p:sldId id="325" r:id="rId92"/>
    <p:sldId id="332" r:id="rId93"/>
    <p:sldId id="329" r:id="rId94"/>
    <p:sldId id="328" r:id="rId95"/>
    <p:sldId id="330" r:id="rId96"/>
    <p:sldId id="334" r:id="rId97"/>
    <p:sldId id="331" r:id="rId98"/>
    <p:sldId id="339" r:id="rId99"/>
    <p:sldId id="340" r:id="rId100"/>
    <p:sldId id="338" r:id="rId101"/>
    <p:sldId id="368" r:id="rId102"/>
    <p:sldId id="369" r:id="rId103"/>
    <p:sldId id="370" r:id="rId104"/>
    <p:sldId id="371" r:id="rId105"/>
    <p:sldId id="372" r:id="rId106"/>
    <p:sldId id="373" r:id="rId107"/>
    <p:sldId id="374" r:id="rId108"/>
    <p:sldId id="375" r:id="rId109"/>
    <p:sldId id="376" r:id="rId110"/>
    <p:sldId id="377" r:id="rId111"/>
    <p:sldId id="378" r:id="rId112"/>
    <p:sldId id="379" r:id="rId113"/>
    <p:sldId id="391" r:id="rId114"/>
    <p:sldId id="380" r:id="rId115"/>
    <p:sldId id="335" r:id="rId116"/>
    <p:sldId id="336" r:id="rId117"/>
    <p:sldId id="392" r:id="rId118"/>
    <p:sldId id="393" r:id="rId119"/>
    <p:sldId id="394" r:id="rId120"/>
    <p:sldId id="395" r:id="rId121"/>
    <p:sldId id="396" r:id="rId122"/>
    <p:sldId id="397" r:id="rId123"/>
    <p:sldId id="398" r:id="rId124"/>
    <p:sldId id="399" r:id="rId125"/>
    <p:sldId id="400" r:id="rId126"/>
    <p:sldId id="350" r:id="rId127"/>
    <p:sldId id="351" r:id="rId128"/>
    <p:sldId id="352" r:id="rId129"/>
    <p:sldId id="353" r:id="rId130"/>
    <p:sldId id="354" r:id="rId131"/>
    <p:sldId id="355" r:id="rId132"/>
    <p:sldId id="356" r:id="rId133"/>
    <p:sldId id="357" r:id="rId134"/>
    <p:sldId id="358" r:id="rId135"/>
    <p:sldId id="359" r:id="rId136"/>
    <p:sldId id="360" r:id="rId137"/>
    <p:sldId id="361" r:id="rId138"/>
    <p:sldId id="362" r:id="rId139"/>
    <p:sldId id="363" r:id="rId140"/>
    <p:sldId id="364" r:id="rId141"/>
    <p:sldId id="365" r:id="rId142"/>
    <p:sldId id="366" r:id="rId143"/>
    <p:sldId id="367" r:id="rId144"/>
    <p:sldId id="401" r:id="rId145"/>
    <p:sldId id="402" r:id="rId146"/>
    <p:sldId id="403" r:id="rId147"/>
    <p:sldId id="404" r:id="rId148"/>
    <p:sldId id="405" r:id="rId14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3300"/>
    <a:srgbClr val="000099"/>
    <a:srgbClr val="1109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34" autoAdjust="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92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55" Type="http://schemas.openxmlformats.org/officeDocument/2006/relationships/customXml" Target="../customXml/item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56" Type="http://schemas.openxmlformats.org/officeDocument/2006/relationships/customXml" Target="../customXml/item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758005-908E-48A1-9C33-9EE5DB70FF19}" type="datetimeFigureOut">
              <a:rPr lang="es-ES" smtClean="0"/>
              <a:pPr/>
              <a:t>06/10/2020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3969DB-A544-4E6C-989D-F312900A17C6}" type="slidenum">
              <a:rPr lang="es-ES" smtClean="0"/>
              <a:pPr/>
              <a:t>‹Nº›</a:t>
            </a:fld>
            <a:endParaRPr lang="es-ES"/>
          </a:p>
        </p:txBody>
      </p:sp>
    </p:spTree>
    <p:extLst>
      <p:ext uri="{BB962C8B-B14F-4D97-AF65-F5344CB8AC3E}">
        <p14:creationId xmlns:p14="http://schemas.microsoft.com/office/powerpoint/2010/main" val="216855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F3969DB-A544-4E6C-989D-F312900A17C6}" type="slidenum">
              <a:rPr lang="es-ES" smtClean="0"/>
              <a:pPr/>
              <a:t>115</a:t>
            </a:fld>
            <a:endParaRPr lang="es-ES" dirty="0"/>
          </a:p>
        </p:txBody>
      </p:sp>
    </p:spTree>
    <p:extLst>
      <p:ext uri="{BB962C8B-B14F-4D97-AF65-F5344CB8AC3E}">
        <p14:creationId xmlns:p14="http://schemas.microsoft.com/office/powerpoint/2010/main" val="3374930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3969DB-A544-4E6C-989D-F312900A17C6}" type="slidenum">
              <a:rPr lang="es-ES" smtClean="0"/>
              <a:pPr/>
              <a:t>146</a:t>
            </a:fld>
            <a:endParaRPr lang="es-ES"/>
          </a:p>
        </p:txBody>
      </p:sp>
    </p:spTree>
    <p:extLst>
      <p:ext uri="{BB962C8B-B14F-4D97-AF65-F5344CB8AC3E}">
        <p14:creationId xmlns:p14="http://schemas.microsoft.com/office/powerpoint/2010/main" val="3720515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AC597342-43B3-4303-97BA-96B20E743279}" type="datetime1">
              <a:rPr lang="es-ES" smtClean="0"/>
              <a:pPr/>
              <a:t>06/10/2020</a:t>
            </a:fld>
            <a:endParaRPr lang="es-ES"/>
          </a:p>
        </p:txBody>
      </p:sp>
      <p:sp>
        <p:nvSpPr>
          <p:cNvPr id="5" name="4 Marcador de pie de página"/>
          <p:cNvSpPr>
            <a:spLocks noGrp="1"/>
          </p:cNvSpPr>
          <p:nvPr>
            <p:ph type="ftr" sz="quarter" idx="11"/>
          </p:nvPr>
        </p:nvSpPr>
        <p:spPr/>
        <p:txBody>
          <a:bodyPr/>
          <a:lstStyle/>
          <a:p>
            <a:r>
              <a:rPr lang="es-ES" smtClean="0"/>
              <a:t>ING.JOSE JIMENEZ CRUZ  I.T.MINATITLAN</a:t>
            </a:r>
            <a:endParaRPr lang="es-ES"/>
          </a:p>
        </p:txBody>
      </p:sp>
      <p:sp>
        <p:nvSpPr>
          <p:cNvPr id="6" name="5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67C5074-388A-49E4-934E-B7D71F8FF97D}" type="datetime1">
              <a:rPr lang="es-ES" smtClean="0"/>
              <a:pPr/>
              <a:t>06/10/2020</a:t>
            </a:fld>
            <a:endParaRPr lang="es-ES"/>
          </a:p>
        </p:txBody>
      </p:sp>
      <p:sp>
        <p:nvSpPr>
          <p:cNvPr id="5" name="4 Marcador de pie de página"/>
          <p:cNvSpPr>
            <a:spLocks noGrp="1"/>
          </p:cNvSpPr>
          <p:nvPr>
            <p:ph type="ftr" sz="quarter" idx="11"/>
          </p:nvPr>
        </p:nvSpPr>
        <p:spPr/>
        <p:txBody>
          <a:bodyPr/>
          <a:lstStyle/>
          <a:p>
            <a:r>
              <a:rPr lang="es-ES" smtClean="0"/>
              <a:t>ING.JOSE JIMENEZ CRUZ  I.T.MINATITLAN</a:t>
            </a:r>
            <a:endParaRPr lang="es-ES"/>
          </a:p>
        </p:txBody>
      </p:sp>
      <p:sp>
        <p:nvSpPr>
          <p:cNvPr id="6" name="5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95F3CC2-6759-4751-992A-C9470E00C583}" type="datetime1">
              <a:rPr lang="es-ES" smtClean="0"/>
              <a:pPr/>
              <a:t>06/10/2020</a:t>
            </a:fld>
            <a:endParaRPr lang="es-ES"/>
          </a:p>
        </p:txBody>
      </p:sp>
      <p:sp>
        <p:nvSpPr>
          <p:cNvPr id="5" name="4 Marcador de pie de página"/>
          <p:cNvSpPr>
            <a:spLocks noGrp="1"/>
          </p:cNvSpPr>
          <p:nvPr>
            <p:ph type="ftr" sz="quarter" idx="11"/>
          </p:nvPr>
        </p:nvSpPr>
        <p:spPr/>
        <p:txBody>
          <a:bodyPr/>
          <a:lstStyle/>
          <a:p>
            <a:r>
              <a:rPr lang="es-ES" smtClean="0"/>
              <a:t>ING.JOSE JIMENEZ CRUZ  I.T.MINATITLAN</a:t>
            </a:r>
            <a:endParaRPr lang="es-ES"/>
          </a:p>
        </p:txBody>
      </p:sp>
      <p:sp>
        <p:nvSpPr>
          <p:cNvPr id="6" name="5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67CECF4-D96D-492A-89E7-86704C384F9B}" type="datetime1">
              <a:rPr lang="es-ES" smtClean="0"/>
              <a:pPr/>
              <a:t>06/10/2020</a:t>
            </a:fld>
            <a:endParaRPr lang="es-ES"/>
          </a:p>
        </p:txBody>
      </p:sp>
      <p:sp>
        <p:nvSpPr>
          <p:cNvPr id="6" name="5 Marcador de pie de página"/>
          <p:cNvSpPr>
            <a:spLocks noGrp="1"/>
          </p:cNvSpPr>
          <p:nvPr>
            <p:ph type="ftr" sz="quarter" idx="11"/>
          </p:nvPr>
        </p:nvSpPr>
        <p:spPr/>
        <p:txBody>
          <a:bodyPr/>
          <a:lstStyle/>
          <a:p>
            <a:r>
              <a:rPr lang="es-ES" smtClean="0"/>
              <a:t>ING.JOSE JIMENEZ CRUZ  I.T.MINATITLAN</a:t>
            </a:r>
            <a:endParaRPr lang="es-ES"/>
          </a:p>
        </p:txBody>
      </p:sp>
      <p:sp>
        <p:nvSpPr>
          <p:cNvPr id="7" name="6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4110FFC-8855-4FAC-9809-99041450B7C5}" type="datetime1">
              <a:rPr lang="es-ES" smtClean="0"/>
              <a:pPr/>
              <a:t>06/10/2020</a:t>
            </a:fld>
            <a:endParaRPr lang="es-ES"/>
          </a:p>
        </p:txBody>
      </p:sp>
      <p:sp>
        <p:nvSpPr>
          <p:cNvPr id="8" name="7 Marcador de pie de página"/>
          <p:cNvSpPr>
            <a:spLocks noGrp="1"/>
          </p:cNvSpPr>
          <p:nvPr>
            <p:ph type="ftr" sz="quarter" idx="11"/>
          </p:nvPr>
        </p:nvSpPr>
        <p:spPr/>
        <p:txBody>
          <a:bodyPr/>
          <a:lstStyle/>
          <a:p>
            <a:r>
              <a:rPr lang="es-ES" smtClean="0"/>
              <a:t>ING.JOSE JIMENEZ CRUZ  I.T.MINATITLAN</a:t>
            </a:r>
            <a:endParaRPr lang="es-ES"/>
          </a:p>
        </p:txBody>
      </p:sp>
      <p:sp>
        <p:nvSpPr>
          <p:cNvPr id="9" name="8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D705F26A-B3E1-40BD-9C6E-485CF242FAE2}" type="datetime1">
              <a:rPr lang="es-ES" smtClean="0"/>
              <a:pPr/>
              <a:t>06/10/2020</a:t>
            </a:fld>
            <a:endParaRPr lang="es-ES"/>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
        <p:nvSpPr>
          <p:cNvPr id="5" name="4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F3D108B-D072-4240-BCED-25700A59A391}" type="datetime1">
              <a:rPr lang="es-ES" smtClean="0"/>
              <a:pPr/>
              <a:t>06/10/2020</a:t>
            </a:fld>
            <a:endParaRPr lang="es-ES"/>
          </a:p>
        </p:txBody>
      </p:sp>
      <p:sp>
        <p:nvSpPr>
          <p:cNvPr id="3" name="2 Marcador de pie de página"/>
          <p:cNvSpPr>
            <a:spLocks noGrp="1"/>
          </p:cNvSpPr>
          <p:nvPr>
            <p:ph type="ftr" sz="quarter" idx="11"/>
          </p:nvPr>
        </p:nvSpPr>
        <p:spPr/>
        <p:txBody>
          <a:bodyPr/>
          <a:lstStyle/>
          <a:p>
            <a:r>
              <a:rPr lang="es-ES" smtClean="0"/>
              <a:t>ING.JOSE JIMENEZ CRUZ  I.T.MINATITLAN</a:t>
            </a:r>
            <a:endParaRPr lang="es-ES"/>
          </a:p>
        </p:txBody>
      </p:sp>
      <p:sp>
        <p:nvSpPr>
          <p:cNvPr id="4" name="3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A6A7840-DBFC-495B-8E0F-AC0A013DA408}" type="datetime1">
              <a:rPr lang="es-ES" smtClean="0"/>
              <a:pPr/>
              <a:t>06/10/2020</a:t>
            </a:fld>
            <a:endParaRPr lang="es-ES"/>
          </a:p>
        </p:txBody>
      </p:sp>
      <p:sp>
        <p:nvSpPr>
          <p:cNvPr id="6" name="5 Marcador de pie de página"/>
          <p:cNvSpPr>
            <a:spLocks noGrp="1"/>
          </p:cNvSpPr>
          <p:nvPr>
            <p:ph type="ftr" sz="quarter" idx="11"/>
          </p:nvPr>
        </p:nvSpPr>
        <p:spPr/>
        <p:txBody>
          <a:bodyPr/>
          <a:lstStyle/>
          <a:p>
            <a:r>
              <a:rPr lang="es-ES" smtClean="0"/>
              <a:t>ING.JOSE JIMENEZ CRUZ  I.T.MINATITLAN</a:t>
            </a:r>
            <a:endParaRPr lang="es-ES"/>
          </a:p>
        </p:txBody>
      </p:sp>
      <p:sp>
        <p:nvSpPr>
          <p:cNvPr id="7" name="6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6974BE2-C06E-47F6-8D20-BD206B41DEF4}" type="datetime1">
              <a:rPr lang="es-ES" smtClean="0"/>
              <a:pPr/>
              <a:t>06/10/2020</a:t>
            </a:fld>
            <a:endParaRPr lang="es-ES"/>
          </a:p>
        </p:txBody>
      </p:sp>
      <p:sp>
        <p:nvSpPr>
          <p:cNvPr id="6" name="5 Marcador de pie de página"/>
          <p:cNvSpPr>
            <a:spLocks noGrp="1"/>
          </p:cNvSpPr>
          <p:nvPr>
            <p:ph type="ftr" sz="quarter" idx="11"/>
          </p:nvPr>
        </p:nvSpPr>
        <p:spPr/>
        <p:txBody>
          <a:bodyPr/>
          <a:lstStyle/>
          <a:p>
            <a:r>
              <a:rPr lang="es-ES" smtClean="0"/>
              <a:t>ING.JOSE JIMENEZ CRUZ  I.T.MINATITLAN</a:t>
            </a:r>
            <a:endParaRPr lang="es-ES"/>
          </a:p>
        </p:txBody>
      </p:sp>
      <p:sp>
        <p:nvSpPr>
          <p:cNvPr id="7" name="6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D48DA1B-BEF7-4945-865E-80D2D6DDC18A}" type="datetime1">
              <a:rPr lang="es-ES" smtClean="0"/>
              <a:pPr/>
              <a:t>06/10/2020</a:t>
            </a:fld>
            <a:endParaRPr lang="es-ES"/>
          </a:p>
        </p:txBody>
      </p:sp>
      <p:sp>
        <p:nvSpPr>
          <p:cNvPr id="5" name="4 Marcador de pie de página"/>
          <p:cNvSpPr>
            <a:spLocks noGrp="1"/>
          </p:cNvSpPr>
          <p:nvPr>
            <p:ph type="ftr" sz="quarter" idx="11"/>
          </p:nvPr>
        </p:nvSpPr>
        <p:spPr/>
        <p:txBody>
          <a:bodyPr/>
          <a:lstStyle/>
          <a:p>
            <a:r>
              <a:rPr lang="es-ES" smtClean="0"/>
              <a:t>ING.JOSE JIMENEZ CRUZ  I.T.MINATITLAN</a:t>
            </a:r>
            <a:endParaRPr lang="es-ES"/>
          </a:p>
        </p:txBody>
      </p:sp>
      <p:sp>
        <p:nvSpPr>
          <p:cNvPr id="6" name="5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1091B3D-3CEF-487F-9A1B-8733EE6DBD50}" type="datetime1">
              <a:rPr lang="es-ES" smtClean="0"/>
              <a:pPr/>
              <a:t>06/10/2020</a:t>
            </a:fld>
            <a:endParaRPr lang="es-ES"/>
          </a:p>
        </p:txBody>
      </p:sp>
      <p:sp>
        <p:nvSpPr>
          <p:cNvPr id="5" name="4 Marcador de pie de página"/>
          <p:cNvSpPr>
            <a:spLocks noGrp="1"/>
          </p:cNvSpPr>
          <p:nvPr>
            <p:ph type="ftr" sz="quarter" idx="11"/>
          </p:nvPr>
        </p:nvSpPr>
        <p:spPr/>
        <p:txBody>
          <a:bodyPr/>
          <a:lstStyle/>
          <a:p>
            <a:r>
              <a:rPr lang="es-ES" smtClean="0"/>
              <a:t>ING.JOSE JIMENEZ CRUZ  I.T.MINATITLAN</a:t>
            </a:r>
            <a:endParaRPr lang="es-ES"/>
          </a:p>
        </p:txBody>
      </p:sp>
      <p:sp>
        <p:nvSpPr>
          <p:cNvPr id="6" name="5 Marcador de número de diapositiva"/>
          <p:cNvSpPr>
            <a:spLocks noGrp="1"/>
          </p:cNvSpPr>
          <p:nvPr>
            <p:ph type="sldNum" sz="quarter" idx="12"/>
          </p:nvPr>
        </p:nvSpPr>
        <p:spPr/>
        <p:txBody>
          <a:bodyPr/>
          <a:lstStyle/>
          <a:p>
            <a:fld id="{460F0ACE-9387-4A42-B79F-953F15C5C3FE}" type="slidenum">
              <a:rPr lang="es-ES" smtClean="0"/>
              <a:pPr/>
              <a:t>‹Nº›</a:t>
            </a:fld>
            <a:endParaRPr lang="es-E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7546F-EE20-462C-A576-F512B2078C85}" type="datetime1">
              <a:rPr lang="es-ES" smtClean="0"/>
              <a:pPr/>
              <a:t>06/10/2020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ING.JOSE JIMENEZ CRUZ  I.T.MINATITLAN</a:t>
            </a: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F0ACE-9387-4A42-B79F-953F15C5C3F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dir="r"/>
  </p:transition>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ites.google.com/site/edyroman/mercado-electrico-en-el-peru"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file:///C:\Mis%20documentos\fotos\mot.%20samaria\fota1.jpg" TargetMode="External"/><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0"/>
            <a:ext cx="9144000" cy="3284983"/>
          </a:xfrm>
          <a:solidFill>
            <a:srgbClr val="00B0F0"/>
          </a:solidFill>
        </p:spPr>
        <p:txBody>
          <a:bodyPr>
            <a:normAutofit/>
          </a:bodyPr>
          <a:lstStyle/>
          <a:p>
            <a:r>
              <a:rPr lang="es-ES" sz="3200" dirty="0" smtClean="0">
                <a:solidFill>
                  <a:srgbClr val="FFC000"/>
                </a:solidFill>
                <a:latin typeface="Bauhaus 93" pitchFamily="82" charset="0"/>
              </a:rPr>
              <a:t>TECNOLOGICO NACIONAL DE MEXICO</a:t>
            </a:r>
            <a:r>
              <a:rPr lang="es-ES" sz="3200" dirty="0" smtClean="0">
                <a:latin typeface="Bauhaus 93" pitchFamily="82" charset="0"/>
              </a:rPr>
              <a:t/>
            </a:r>
            <a:br>
              <a:rPr lang="es-ES" sz="3200" dirty="0" smtClean="0">
                <a:latin typeface="Bauhaus 93" pitchFamily="82" charset="0"/>
              </a:rPr>
            </a:br>
            <a:r>
              <a:rPr lang="es-ES" sz="3200" dirty="0" smtClean="0">
                <a:solidFill>
                  <a:srgbClr val="FF0000"/>
                </a:solidFill>
                <a:latin typeface="Bauhaus 93" pitchFamily="82" charset="0"/>
              </a:rPr>
              <a:t>CAMPUS MINATITLAN</a:t>
            </a:r>
            <a:r>
              <a:rPr lang="es-ES" sz="3200" dirty="0">
                <a:solidFill>
                  <a:srgbClr val="FF0000"/>
                </a:solidFill>
                <a:latin typeface="Bauhaus 93" pitchFamily="82" charset="0"/>
              </a:rPr>
              <a:t/>
            </a:r>
            <a:br>
              <a:rPr lang="es-ES" sz="3200" dirty="0">
                <a:solidFill>
                  <a:srgbClr val="FF0000"/>
                </a:solidFill>
                <a:latin typeface="Bauhaus 93" pitchFamily="82" charset="0"/>
              </a:rPr>
            </a:br>
            <a:r>
              <a:rPr lang="es-ES" sz="3200" dirty="0" smtClean="0">
                <a:solidFill>
                  <a:srgbClr val="FF0000"/>
                </a:solidFill>
                <a:latin typeface="Bauhaus 93" pitchFamily="82" charset="0"/>
              </a:rPr>
              <a:t/>
            </a:r>
            <a:br>
              <a:rPr lang="es-ES" sz="3200" dirty="0" smtClean="0">
                <a:solidFill>
                  <a:srgbClr val="FF0000"/>
                </a:solidFill>
                <a:latin typeface="Bauhaus 93" pitchFamily="82" charset="0"/>
              </a:rPr>
            </a:br>
            <a:r>
              <a:rPr lang="es-ES" sz="3200" dirty="0" smtClean="0">
                <a:solidFill>
                  <a:srgbClr val="FF0000"/>
                </a:solidFill>
                <a:latin typeface="Bauhaus 93" pitchFamily="82" charset="0"/>
              </a:rPr>
              <a:t>INGENIERIA ELECTROMECANICA</a:t>
            </a:r>
            <a:br>
              <a:rPr lang="es-ES" sz="3200" dirty="0" smtClean="0">
                <a:solidFill>
                  <a:srgbClr val="FF0000"/>
                </a:solidFill>
                <a:latin typeface="Bauhaus 93" pitchFamily="82" charset="0"/>
              </a:rPr>
            </a:br>
            <a:r>
              <a:rPr lang="es-ES" sz="3200" dirty="0" smtClean="0">
                <a:latin typeface="Bauhaus 93" pitchFamily="82" charset="0"/>
              </a:rPr>
              <a:t>MANTENIMIENTO A</a:t>
            </a:r>
            <a:r>
              <a:rPr lang="es-ES" sz="3200" dirty="0" smtClean="0">
                <a:latin typeface="Bauhaus 93" pitchFamily="82" charset="0"/>
              </a:rPr>
              <a:t> </a:t>
            </a:r>
            <a:r>
              <a:rPr lang="es-ES" sz="3200" dirty="0" smtClean="0">
                <a:latin typeface="Bauhaus 93" pitchFamily="82" charset="0"/>
              </a:rPr>
              <a:t>PROTECCIONES ELECTRICAS</a:t>
            </a:r>
            <a:br>
              <a:rPr lang="es-ES" sz="3200" dirty="0" smtClean="0">
                <a:latin typeface="Bauhaus 93" pitchFamily="82" charset="0"/>
              </a:rPr>
            </a:br>
            <a:endParaRPr lang="es-ES" sz="3200" dirty="0">
              <a:latin typeface="Bauhaus 93" pitchFamily="82" charset="0"/>
            </a:endParaRPr>
          </a:p>
        </p:txBody>
      </p:sp>
      <p:sp>
        <p:nvSpPr>
          <p:cNvPr id="3" name="2 Subtítulo"/>
          <p:cNvSpPr>
            <a:spLocks noGrp="1"/>
          </p:cNvSpPr>
          <p:nvPr>
            <p:ph type="subTitle" idx="1"/>
          </p:nvPr>
        </p:nvSpPr>
        <p:spPr>
          <a:xfrm>
            <a:off x="0" y="3886200"/>
            <a:ext cx="9144000" cy="2207096"/>
          </a:xfrm>
          <a:solidFill>
            <a:srgbClr val="FFFF00"/>
          </a:solidFill>
        </p:spPr>
        <p:txBody>
          <a:bodyPr>
            <a:normAutofit/>
          </a:bodyPr>
          <a:lstStyle/>
          <a:p>
            <a:r>
              <a:rPr lang="es-ES" sz="4400" dirty="0">
                <a:solidFill>
                  <a:srgbClr val="FF0000"/>
                </a:solidFill>
                <a:latin typeface="Bauhaus 93" pitchFamily="82" charset="0"/>
              </a:rPr>
              <a:t>CONCEPTOS BASICOS DE PROTECCIONES</a:t>
            </a: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a:blip r:embed="rId2"/>
          <a:stretch>
            <a:fillRect/>
          </a:stretch>
        </p:blipFill>
        <p:spPr>
          <a:xfrm>
            <a:off x="107504" y="260648"/>
            <a:ext cx="9036496" cy="6095702"/>
          </a:xfrm>
          <a:prstGeom prst="rect">
            <a:avLst/>
          </a:prstGeom>
          <a:solidFill>
            <a:srgbClr val="FFFF00"/>
          </a:solidFill>
        </p:spPr>
      </p:pic>
    </p:spTree>
    <p:extLst>
      <p:ext uri="{BB962C8B-B14F-4D97-AF65-F5344CB8AC3E}">
        <p14:creationId xmlns:p14="http://schemas.microsoft.com/office/powerpoint/2010/main" val="182273396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107504" y="116632"/>
            <a:ext cx="8928992" cy="6740307"/>
          </a:xfrm>
          <a:prstGeom prst="rect">
            <a:avLst/>
          </a:prstGeom>
          <a:solidFill>
            <a:srgbClr val="00B0F0"/>
          </a:solidFill>
        </p:spPr>
        <p:txBody>
          <a:bodyPr wrap="square">
            <a:spAutoFit/>
          </a:bodyPr>
          <a:lstStyle/>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Enríquez Harper, Gilberto. </a:t>
            </a:r>
            <a:r>
              <a:rPr lang="es-MX" i="1" dirty="0">
                <a:latin typeface="Arial" panose="020B0604020202020204" pitchFamily="34" charset="0"/>
                <a:ea typeface="Calibri" panose="020F0502020204030204" pitchFamily="34" charset="0"/>
                <a:cs typeface="Times New Roman" panose="02020603050405020304" pitchFamily="18" charset="0"/>
              </a:rPr>
              <a:t>Elementos de protección de sistemas eléctricos</a:t>
            </a:r>
            <a:r>
              <a:rPr lang="es-MX" dirty="0">
                <a:latin typeface="Arial" panose="020B0604020202020204" pitchFamily="34" charset="0"/>
                <a:ea typeface="Calibri" panose="020F0502020204030204" pitchFamily="34" charset="0"/>
                <a:cs typeface="Times New Roman" panose="02020603050405020304" pitchFamily="18" charset="0"/>
              </a:rPr>
              <a:t>. México, LIMUSA, 2008.</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Enríquez Harper, Gilberto. </a:t>
            </a:r>
            <a:r>
              <a:rPr lang="es-MX" i="1" dirty="0">
                <a:latin typeface="Arial" panose="020B0604020202020204" pitchFamily="34" charset="0"/>
                <a:ea typeface="Calibri" panose="020F0502020204030204" pitchFamily="34" charset="0"/>
                <a:cs typeface="Times New Roman" panose="02020603050405020304" pitchFamily="18" charset="0"/>
              </a:rPr>
              <a:t>Protección de sistemas eléctricos industriales y comerciales</a:t>
            </a:r>
            <a:r>
              <a:rPr lang="es-MX" dirty="0">
                <a:latin typeface="Arial" panose="020B0604020202020204" pitchFamily="34" charset="0"/>
                <a:ea typeface="Calibri" panose="020F0502020204030204" pitchFamily="34" charset="0"/>
                <a:cs typeface="Times New Roman" panose="02020603050405020304" pitchFamily="18" charset="0"/>
              </a:rPr>
              <a:t>. México, LIMUSA, 2008.</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Enríquez Harper, Gilberto. </a:t>
            </a:r>
            <a:r>
              <a:rPr lang="es-MX" i="1" dirty="0">
                <a:latin typeface="Arial" panose="020B0604020202020204" pitchFamily="34" charset="0"/>
                <a:ea typeface="Calibri" panose="020F0502020204030204" pitchFamily="34" charset="0"/>
                <a:cs typeface="Times New Roman" panose="02020603050405020304" pitchFamily="18" charset="0"/>
              </a:rPr>
              <a:t>Fundamentos de protección de sistemas eléctricos por relevadores</a:t>
            </a:r>
            <a:r>
              <a:rPr lang="es-MX" dirty="0">
                <a:latin typeface="Arial" panose="020B0604020202020204" pitchFamily="34" charset="0"/>
                <a:ea typeface="Calibri" panose="020F0502020204030204" pitchFamily="34" charset="0"/>
                <a:cs typeface="Times New Roman" panose="02020603050405020304" pitchFamily="18" charset="0"/>
              </a:rPr>
              <a:t>. México, LIMUSA, 2002.</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Enríquez Harper, Gilberto. </a:t>
            </a:r>
            <a:r>
              <a:rPr lang="es-MX" i="1" dirty="0">
                <a:latin typeface="Arial" panose="020B0604020202020204" pitchFamily="34" charset="0"/>
                <a:ea typeface="Calibri" panose="020F0502020204030204" pitchFamily="34" charset="0"/>
                <a:cs typeface="Times New Roman" panose="02020603050405020304" pitchFamily="18" charset="0"/>
              </a:rPr>
              <a:t>El libro práctico de los generadores, transformadores y motores eléctricos industriales</a:t>
            </a:r>
            <a:r>
              <a:rPr lang="es-MX" dirty="0">
                <a:latin typeface="Arial" panose="020B0604020202020204" pitchFamily="34" charset="0"/>
                <a:ea typeface="Calibri" panose="020F0502020204030204" pitchFamily="34" charset="0"/>
                <a:cs typeface="Times New Roman" panose="02020603050405020304" pitchFamily="18" charset="0"/>
              </a:rPr>
              <a:t>. México, LIMUSA, 2004.</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Estévez Tapia, Ángel. </a:t>
            </a:r>
            <a:r>
              <a:rPr lang="es-MX" i="1" dirty="0">
                <a:latin typeface="Arial" panose="020B0604020202020204" pitchFamily="34" charset="0"/>
                <a:ea typeface="Calibri" panose="020F0502020204030204" pitchFamily="34" charset="0"/>
                <a:cs typeface="Times New Roman" panose="02020603050405020304" pitchFamily="18" charset="0"/>
              </a:rPr>
              <a:t>NOM 001-SEDE 2005, Instalaciones Eléctricas (utilización)</a:t>
            </a:r>
            <a:r>
              <a:rPr lang="es-MX" dirty="0">
                <a:latin typeface="Arial" panose="020B0604020202020204" pitchFamily="34" charset="0"/>
                <a:ea typeface="Calibri" panose="020F0502020204030204" pitchFamily="34" charset="0"/>
                <a:cs typeface="Times New Roman" panose="02020603050405020304" pitchFamily="18" charset="0"/>
              </a:rPr>
              <a:t>, México LIMUSA, 2001.</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M. Mujal, Ramón. </a:t>
            </a:r>
            <a:r>
              <a:rPr lang="es-MX" i="1" dirty="0">
                <a:latin typeface="Arial" panose="020B0604020202020204" pitchFamily="34" charset="0"/>
                <a:ea typeface="Calibri" panose="020F0502020204030204" pitchFamily="34" charset="0"/>
                <a:cs typeface="Times New Roman" panose="02020603050405020304" pitchFamily="18" charset="0"/>
              </a:rPr>
              <a:t>Protección de sistemas eléctricos de potencia</a:t>
            </a:r>
            <a:r>
              <a:rPr lang="es-MX" dirty="0">
                <a:latin typeface="Arial" panose="020B0604020202020204" pitchFamily="34" charset="0"/>
                <a:ea typeface="Calibri" panose="020F0502020204030204" pitchFamily="34" charset="0"/>
                <a:cs typeface="Times New Roman" panose="02020603050405020304" pitchFamily="18" charset="0"/>
              </a:rPr>
              <a:t>. España, Universidad politécnica de Cataluña, 2002.</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Russell, Mason, </a:t>
            </a:r>
            <a:r>
              <a:rPr lang="es-MX" i="1" dirty="0">
                <a:latin typeface="Arial" panose="020B0604020202020204" pitchFamily="34" charset="0"/>
                <a:ea typeface="Calibri" panose="020F0502020204030204" pitchFamily="34" charset="0"/>
                <a:cs typeface="Times New Roman" panose="02020603050405020304" pitchFamily="18" charset="0"/>
              </a:rPr>
              <a:t>El arte y la ciencia de la protección por relevadores</a:t>
            </a:r>
            <a:r>
              <a:rPr lang="es-MX" dirty="0">
                <a:latin typeface="Arial" panose="020B0604020202020204" pitchFamily="34" charset="0"/>
                <a:ea typeface="Calibri" panose="020F0502020204030204" pitchFamily="34" charset="0"/>
                <a:cs typeface="Times New Roman" panose="02020603050405020304" pitchFamily="18" charset="0"/>
              </a:rPr>
              <a:t>. México, Editorial Continental, 1982.</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dirty="0">
                <a:latin typeface="Arial" panose="020B0604020202020204" pitchFamily="34" charset="0"/>
                <a:ea typeface="Calibri" panose="020F0502020204030204" pitchFamily="34" charset="0"/>
                <a:cs typeface="Times New Roman" panose="02020603050405020304" pitchFamily="18" charset="0"/>
              </a:rPr>
              <a:t>Toledo </a:t>
            </a:r>
            <a:r>
              <a:rPr lang="es-MX" dirty="0" err="1">
                <a:latin typeface="Arial" panose="020B0604020202020204" pitchFamily="34" charset="0"/>
                <a:ea typeface="Calibri" panose="020F0502020204030204" pitchFamily="34" charset="0"/>
                <a:cs typeface="Times New Roman" panose="02020603050405020304" pitchFamily="18" charset="0"/>
              </a:rPr>
              <a:t>Toledo</a:t>
            </a:r>
            <a:r>
              <a:rPr lang="es-MX" dirty="0">
                <a:latin typeface="Arial" panose="020B0604020202020204" pitchFamily="34" charset="0"/>
                <a:ea typeface="Calibri" panose="020F0502020204030204" pitchFamily="34" charset="0"/>
                <a:cs typeface="Times New Roman" panose="02020603050405020304" pitchFamily="18" charset="0"/>
              </a:rPr>
              <a:t>, Fernando. Protección de sistemas eléctricos. </a:t>
            </a:r>
            <a:r>
              <a:rPr lang="es-MX" dirty="0" err="1">
                <a:latin typeface="Arial" panose="020B0604020202020204" pitchFamily="34" charset="0"/>
                <a:ea typeface="Calibri" panose="020F0502020204030204" pitchFamily="34" charset="0"/>
                <a:cs typeface="Times New Roman" panose="02020603050405020304" pitchFamily="18" charset="0"/>
              </a:rPr>
              <a:t>Mexico</a:t>
            </a:r>
            <a:r>
              <a:rPr lang="es-MX" dirty="0">
                <a:latin typeface="Arial" panose="020B0604020202020204" pitchFamily="34" charset="0"/>
                <a:ea typeface="Calibri" panose="020F0502020204030204" pitchFamily="34" charset="0"/>
                <a:cs typeface="Times New Roman" panose="02020603050405020304" pitchFamily="18" charset="0"/>
              </a:rPr>
              <a:t>. Universidad Metropolitana, 2009.</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1917218"/>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
            <a:ext cx="9144000" cy="1268759"/>
          </a:xfrm>
          <a:solidFill>
            <a:schemeClr val="bg2">
              <a:lumMod val="90000"/>
            </a:schemeClr>
          </a:solidFill>
        </p:spPr>
        <p:txBody>
          <a:bodyPr>
            <a:normAutofit/>
          </a:bodyPr>
          <a:lstStyle/>
          <a:p>
            <a:r>
              <a:rPr lang="es-ES" sz="3600" b="1" dirty="0">
                <a:latin typeface="Bauhaus 93" pitchFamily="82" charset="0"/>
              </a:rPr>
              <a:t>¿QUE ES UN SISTEMA ELÉCTRICO DE POTENCIA?</a:t>
            </a:r>
            <a:endParaRPr lang="es-ES" sz="3600" dirty="0">
              <a:latin typeface="Bauhaus 93" pitchFamily="82" charset="0"/>
            </a:endParaRPr>
          </a:p>
        </p:txBody>
      </p:sp>
      <p:sp>
        <p:nvSpPr>
          <p:cNvPr id="3" name="2 Subtítulo"/>
          <p:cNvSpPr>
            <a:spLocks noGrp="1"/>
          </p:cNvSpPr>
          <p:nvPr>
            <p:ph type="subTitle" idx="1"/>
          </p:nvPr>
        </p:nvSpPr>
        <p:spPr>
          <a:xfrm>
            <a:off x="179512" y="1772816"/>
            <a:ext cx="8784976" cy="4608512"/>
          </a:xfrm>
          <a:solidFill>
            <a:srgbClr val="FFFF00"/>
          </a:solidFill>
        </p:spPr>
        <p:txBody>
          <a:bodyPr>
            <a:normAutofit/>
          </a:bodyPr>
          <a:lstStyle/>
          <a:p>
            <a:pPr algn="just"/>
            <a:r>
              <a:rPr lang="es-ES" sz="2800" b="1" dirty="0" smtClean="0">
                <a:solidFill>
                  <a:srgbClr val="C00000"/>
                </a:solidFill>
                <a:latin typeface="Arial" pitchFamily="34" charset="0"/>
                <a:cs typeface="Arial" pitchFamily="34" charset="0"/>
              </a:rPr>
              <a:t>ES EL CONJUNTO DE RECURSOS MATERIALES Y HUMANOS QUE SE ENCARGAN DE LA </a:t>
            </a:r>
            <a:r>
              <a:rPr lang="es-ES" sz="2800" b="1" u="sng" dirty="0" smtClean="0">
                <a:solidFill>
                  <a:srgbClr val="00CC00"/>
                </a:solidFill>
                <a:latin typeface="Arial" pitchFamily="34" charset="0"/>
                <a:cs typeface="Arial" pitchFamily="34" charset="0"/>
              </a:rPr>
              <a:t>GENERACIÓN</a:t>
            </a:r>
            <a:r>
              <a:rPr lang="es-ES" sz="2800" b="1" dirty="0" smtClean="0">
                <a:solidFill>
                  <a:srgbClr val="00CC00"/>
                </a:solidFill>
                <a:latin typeface="Arial" pitchFamily="34" charset="0"/>
                <a:cs typeface="Arial" pitchFamily="34" charset="0"/>
              </a:rPr>
              <a:t>,</a:t>
            </a:r>
            <a:r>
              <a:rPr lang="es-ES" sz="2800" b="1" dirty="0" smtClean="0">
                <a:solidFill>
                  <a:srgbClr val="C00000"/>
                </a:solidFill>
                <a:latin typeface="Arial" pitchFamily="34" charset="0"/>
                <a:cs typeface="Arial" pitchFamily="34" charset="0"/>
              </a:rPr>
              <a:t> </a:t>
            </a:r>
            <a:r>
              <a:rPr lang="es-ES" sz="2800" b="1" u="sng" dirty="0" smtClean="0">
                <a:solidFill>
                  <a:srgbClr val="002060"/>
                </a:solidFill>
                <a:latin typeface="Arial" pitchFamily="34" charset="0"/>
                <a:cs typeface="Arial" pitchFamily="34" charset="0"/>
              </a:rPr>
              <a:t>TRANSMISIÓN</a:t>
            </a:r>
            <a:r>
              <a:rPr lang="es-ES" sz="2800" b="1" dirty="0" smtClean="0">
                <a:solidFill>
                  <a:srgbClr val="C00000"/>
                </a:solidFill>
                <a:latin typeface="Arial" pitchFamily="34" charset="0"/>
                <a:cs typeface="Arial" pitchFamily="34" charset="0"/>
              </a:rPr>
              <a:t> Y </a:t>
            </a:r>
            <a:r>
              <a:rPr lang="es-ES" sz="2800" b="1" u="sng" dirty="0" smtClean="0">
                <a:solidFill>
                  <a:srgbClr val="00B0F0"/>
                </a:solidFill>
                <a:latin typeface="Arial" pitchFamily="34" charset="0"/>
                <a:cs typeface="Arial" pitchFamily="34" charset="0"/>
              </a:rPr>
              <a:t>DISTRIBUCIÓN</a:t>
            </a:r>
            <a:r>
              <a:rPr lang="es-ES" sz="2800" b="1" dirty="0" smtClean="0">
                <a:solidFill>
                  <a:srgbClr val="C00000"/>
                </a:solidFill>
                <a:latin typeface="Arial" pitchFamily="34" charset="0"/>
                <a:cs typeface="Arial" pitchFamily="34" charset="0"/>
              </a:rPr>
              <a:t> DE LA ENERGÍA ELÉCTRICA, CON MÁXIMA DISPONIBILIDAD Y MÍNIMAS </a:t>
            </a:r>
            <a:r>
              <a:rPr lang="es-ES" sz="2800" b="1" dirty="0">
                <a:solidFill>
                  <a:srgbClr val="C00000"/>
                </a:solidFill>
                <a:latin typeface="Arial" pitchFamily="34" charset="0"/>
                <a:cs typeface="Arial" pitchFamily="34" charset="0"/>
              </a:rPr>
              <a:t>PERDIDAS DE </a:t>
            </a:r>
            <a:r>
              <a:rPr lang="es-ES" sz="2800" b="1" dirty="0" smtClean="0">
                <a:solidFill>
                  <a:srgbClr val="C00000"/>
                </a:solidFill>
                <a:latin typeface="Arial" pitchFamily="34" charset="0"/>
                <a:cs typeface="Arial" pitchFamily="34" charset="0"/>
              </a:rPr>
              <a:t>ACUERDO A LIMITES ESPECIFICADOS DE VOLTAJE, CORRIENTE Y FRECUENCIA, TOMANDO EN CUENTA LA SEGURIDAD Y ASPECTOS AMBIENTALES.</a:t>
            </a:r>
            <a:endParaRPr lang="es-ES" sz="2800" b="1"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4" descr="Imagen relacionada">
            <a:hlinkClick r:id="rId2"/>
          </p:cNvPr>
          <p:cNvPicPr>
            <a:picLocks noChangeAspect="1" noChangeArrowheads="1"/>
          </p:cNvPicPr>
          <p:nvPr/>
        </p:nvPicPr>
        <p:blipFill rotWithShape="1">
          <a:blip r:embed="rId3"/>
          <a:srcRect r="6109" b="4385"/>
          <a:stretch/>
        </p:blipFill>
        <p:spPr>
          <a:xfrm>
            <a:off x="251520" y="260649"/>
            <a:ext cx="8640960" cy="6095702"/>
          </a:xfrm>
          <a:prstGeom prst="rect">
            <a:avLst/>
          </a:prstGeom>
          <a:ln cap="sq">
            <a:solidFill>
              <a:srgbClr val="000000"/>
            </a:solidFill>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267744" y="404664"/>
            <a:ext cx="648072" cy="400110"/>
          </a:xfrm>
          <a:prstGeom prst="rect">
            <a:avLst/>
          </a:prstGeom>
          <a:noFill/>
        </p:spPr>
        <p:txBody>
          <a:bodyPr wrap="square" rtlCol="0">
            <a:spAutoFit/>
          </a:bodyPr>
          <a:lstStyle/>
          <a:p>
            <a:r>
              <a:rPr lang="es-MX" sz="2000" b="1" dirty="0" smtClean="0"/>
              <a:t>TR</a:t>
            </a:r>
            <a:endParaRPr lang="es-MX" sz="2000" b="1" dirty="0"/>
          </a:p>
        </p:txBody>
      </p:sp>
      <p:sp>
        <p:nvSpPr>
          <p:cNvPr id="5" name="CuadroTexto 4"/>
          <p:cNvSpPr txBox="1"/>
          <p:nvPr/>
        </p:nvSpPr>
        <p:spPr>
          <a:xfrm>
            <a:off x="5652120" y="548680"/>
            <a:ext cx="576064" cy="400110"/>
          </a:xfrm>
          <a:prstGeom prst="rect">
            <a:avLst/>
          </a:prstGeom>
          <a:noFill/>
        </p:spPr>
        <p:txBody>
          <a:bodyPr wrap="square" rtlCol="0">
            <a:spAutoFit/>
          </a:bodyPr>
          <a:lstStyle/>
          <a:p>
            <a:r>
              <a:rPr lang="es-MX" dirty="0" smtClean="0"/>
              <a:t> </a:t>
            </a:r>
            <a:r>
              <a:rPr lang="es-MX" sz="2000" b="1" dirty="0" smtClean="0"/>
              <a:t>TR</a:t>
            </a:r>
            <a:endParaRPr lang="es-MX" dirty="0"/>
          </a:p>
        </p:txBody>
      </p:sp>
      <p:sp>
        <p:nvSpPr>
          <p:cNvPr id="6" name="CuadroTexto 5"/>
          <p:cNvSpPr txBox="1"/>
          <p:nvPr/>
        </p:nvSpPr>
        <p:spPr>
          <a:xfrm>
            <a:off x="2915816" y="2276872"/>
            <a:ext cx="648072" cy="400110"/>
          </a:xfrm>
          <a:prstGeom prst="rect">
            <a:avLst/>
          </a:prstGeom>
          <a:noFill/>
        </p:spPr>
        <p:txBody>
          <a:bodyPr wrap="square" rtlCol="0">
            <a:spAutoFit/>
          </a:bodyPr>
          <a:lstStyle/>
          <a:p>
            <a:r>
              <a:rPr lang="es-MX" dirty="0" smtClean="0"/>
              <a:t> </a:t>
            </a:r>
            <a:r>
              <a:rPr lang="es-MX" sz="2000" b="1" dirty="0" smtClean="0"/>
              <a:t>TR</a:t>
            </a:r>
            <a:endParaRPr lang="es-MX" dirty="0"/>
          </a:p>
        </p:txBody>
      </p:sp>
    </p:spTree>
    <p:extLst>
      <p:ext uri="{BB962C8B-B14F-4D97-AF65-F5344CB8AC3E}">
        <p14:creationId xmlns:p14="http://schemas.microsoft.com/office/powerpoint/2010/main" val="157312781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1484783"/>
          </a:xfrm>
          <a:solidFill>
            <a:srgbClr val="00B0F0"/>
          </a:solidFill>
        </p:spPr>
        <p:txBody>
          <a:bodyPr/>
          <a:lstStyle/>
          <a:p>
            <a:r>
              <a:rPr lang="es-ES" b="1" dirty="0">
                <a:latin typeface="Bauhaus 93" pitchFamily="82" charset="0"/>
              </a:rPr>
              <a:t>COMPONENTES DEL SISTEMA ELÉCTRICO</a:t>
            </a:r>
            <a:endParaRPr lang="es-ES" dirty="0">
              <a:latin typeface="Bauhaus 93" pitchFamily="82" charset="0"/>
            </a:endParaRPr>
          </a:p>
        </p:txBody>
      </p:sp>
      <p:sp>
        <p:nvSpPr>
          <p:cNvPr id="3" name="2 Subtítulo"/>
          <p:cNvSpPr>
            <a:spLocks noGrp="1"/>
          </p:cNvSpPr>
          <p:nvPr>
            <p:ph type="subTitle" idx="1"/>
          </p:nvPr>
        </p:nvSpPr>
        <p:spPr>
          <a:xfrm>
            <a:off x="395536" y="1916832"/>
            <a:ext cx="8568952" cy="4608512"/>
          </a:xfrm>
          <a:solidFill>
            <a:srgbClr val="00CC00"/>
          </a:solidFill>
        </p:spPr>
        <p:txBody>
          <a:bodyPr>
            <a:normAutofit/>
          </a:bodyPr>
          <a:lstStyle/>
          <a:p>
            <a:pPr algn="l"/>
            <a:r>
              <a:rPr lang="es-ES" dirty="0">
                <a:solidFill>
                  <a:srgbClr val="C00000"/>
                </a:solidFill>
              </a:rPr>
              <a:t>1. Generadores</a:t>
            </a:r>
          </a:p>
          <a:p>
            <a:pPr algn="l"/>
            <a:r>
              <a:rPr lang="es-ES" dirty="0">
                <a:solidFill>
                  <a:srgbClr val="C00000"/>
                </a:solidFill>
              </a:rPr>
              <a:t>2. Transformadores de potencia</a:t>
            </a:r>
          </a:p>
          <a:p>
            <a:pPr algn="l"/>
            <a:r>
              <a:rPr lang="es-ES" dirty="0">
                <a:solidFill>
                  <a:srgbClr val="C00000"/>
                </a:solidFill>
              </a:rPr>
              <a:t>3. </a:t>
            </a:r>
            <a:r>
              <a:rPr lang="es-ES" dirty="0" smtClean="0">
                <a:solidFill>
                  <a:srgbClr val="C00000"/>
                </a:solidFill>
              </a:rPr>
              <a:t>Líneas aéreas</a:t>
            </a:r>
          </a:p>
          <a:p>
            <a:pPr algn="l"/>
            <a:r>
              <a:rPr lang="es-ES" dirty="0" smtClean="0">
                <a:solidFill>
                  <a:srgbClr val="C00000"/>
                </a:solidFill>
              </a:rPr>
              <a:t>4. Barras</a:t>
            </a:r>
            <a:endParaRPr lang="es-ES" dirty="0">
              <a:solidFill>
                <a:srgbClr val="C00000"/>
              </a:solidFill>
            </a:endParaRPr>
          </a:p>
          <a:p>
            <a:pPr algn="l"/>
            <a:r>
              <a:rPr lang="es-ES" dirty="0">
                <a:solidFill>
                  <a:srgbClr val="C00000"/>
                </a:solidFill>
              </a:rPr>
              <a:t>5. Equipo en general conectado como carga</a:t>
            </a:r>
          </a:p>
          <a:p>
            <a:pPr algn="l"/>
            <a:r>
              <a:rPr lang="es-ES" dirty="0">
                <a:solidFill>
                  <a:srgbClr val="C00000"/>
                </a:solidFill>
              </a:rPr>
              <a:t>6. Dispositivos de </a:t>
            </a:r>
            <a:r>
              <a:rPr lang="es-ES" dirty="0" smtClean="0">
                <a:solidFill>
                  <a:srgbClr val="C00000"/>
                </a:solidFill>
              </a:rPr>
              <a:t>Protección</a:t>
            </a:r>
            <a:endParaRPr lang="es-ES" dirty="0">
              <a:solidFill>
                <a:srgbClr val="C00000"/>
              </a:solidFill>
            </a:endParaRPr>
          </a:p>
          <a:p>
            <a:pPr algn="l"/>
            <a:r>
              <a:rPr lang="es-ES" dirty="0" smtClean="0">
                <a:solidFill>
                  <a:srgbClr val="C00000"/>
                </a:solidFill>
              </a:rPr>
              <a:t>7</a:t>
            </a:r>
            <a:r>
              <a:rPr lang="es-ES" dirty="0">
                <a:solidFill>
                  <a:srgbClr val="C00000"/>
                </a:solidFill>
              </a:rPr>
              <a:t>. Circuitos de Distribución</a:t>
            </a:r>
            <a:endParaRPr lang="es-ES"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548681"/>
            <a:ext cx="7772400" cy="936103"/>
          </a:xfrm>
          <a:solidFill>
            <a:srgbClr val="00B0F0"/>
          </a:solidFill>
        </p:spPr>
        <p:txBody>
          <a:bodyPr/>
          <a:lstStyle/>
          <a:p>
            <a:r>
              <a:rPr lang="es-ES" b="1" dirty="0">
                <a:latin typeface="Bauhaus 93" pitchFamily="82" charset="0"/>
              </a:rPr>
              <a:t>GENERADORES</a:t>
            </a:r>
            <a:endParaRPr lang="es-ES" dirty="0">
              <a:latin typeface="Bauhaus 93" pitchFamily="82" charset="0"/>
            </a:endParaRPr>
          </a:p>
        </p:txBody>
      </p:sp>
      <p:sp>
        <p:nvSpPr>
          <p:cNvPr id="3" name="2 Subtítulo"/>
          <p:cNvSpPr>
            <a:spLocks noGrp="1"/>
          </p:cNvSpPr>
          <p:nvPr>
            <p:ph type="subTitle" idx="1"/>
          </p:nvPr>
        </p:nvSpPr>
        <p:spPr>
          <a:xfrm>
            <a:off x="395536" y="2132856"/>
            <a:ext cx="8496944" cy="4248472"/>
          </a:xfrm>
          <a:solidFill>
            <a:srgbClr val="FFC000"/>
          </a:solidFill>
        </p:spPr>
        <p:txBody>
          <a:bodyPr>
            <a:noAutofit/>
          </a:bodyPr>
          <a:lstStyle/>
          <a:p>
            <a:pPr algn="just">
              <a:tabLst>
                <a:tab pos="1162050" algn="l"/>
              </a:tabLst>
            </a:pPr>
            <a:r>
              <a:rPr lang="es-ES" sz="3600" dirty="0">
                <a:solidFill>
                  <a:srgbClr val="C00000"/>
                </a:solidFill>
                <a:latin typeface="Arial" pitchFamily="34" charset="0"/>
                <a:cs typeface="Arial" pitchFamily="34" charset="0"/>
              </a:rPr>
              <a:t>Proporcionan </a:t>
            </a:r>
            <a:r>
              <a:rPr lang="es-ES" sz="3600" dirty="0" smtClean="0">
                <a:solidFill>
                  <a:srgbClr val="C00000"/>
                </a:solidFill>
                <a:latin typeface="Arial" pitchFamily="34" charset="0"/>
                <a:cs typeface="Arial" pitchFamily="34" charset="0"/>
              </a:rPr>
              <a:t>energía eléctrica </a:t>
            </a:r>
            <a:r>
              <a:rPr lang="es-ES" sz="3600" dirty="0">
                <a:solidFill>
                  <a:srgbClr val="C00000"/>
                </a:solidFill>
                <a:latin typeface="Arial" pitchFamily="34" charset="0"/>
                <a:cs typeface="Arial" pitchFamily="34" charset="0"/>
              </a:rPr>
              <a:t>a partir </a:t>
            </a:r>
            <a:r>
              <a:rPr lang="es-ES" sz="3600" dirty="0" smtClean="0">
                <a:solidFill>
                  <a:srgbClr val="C00000"/>
                </a:solidFill>
                <a:latin typeface="Arial" pitchFamily="34" charset="0"/>
                <a:cs typeface="Arial" pitchFamily="34" charset="0"/>
              </a:rPr>
              <a:t>de energía </a:t>
            </a:r>
            <a:r>
              <a:rPr lang="es-ES" sz="3600" dirty="0">
                <a:solidFill>
                  <a:srgbClr val="C00000"/>
                </a:solidFill>
                <a:latin typeface="Arial" pitchFamily="34" charset="0"/>
                <a:cs typeface="Arial" pitchFamily="34" charset="0"/>
              </a:rPr>
              <a:t>mecánica. En </a:t>
            </a:r>
            <a:r>
              <a:rPr lang="es-ES" sz="3600" dirty="0" smtClean="0">
                <a:solidFill>
                  <a:srgbClr val="C00000"/>
                </a:solidFill>
                <a:latin typeface="Arial" pitchFamily="34" charset="0"/>
                <a:cs typeface="Arial" pitchFamily="34" charset="0"/>
              </a:rPr>
              <a:t>las industrias proporcionan energía complementaria, sirven </a:t>
            </a:r>
            <a:r>
              <a:rPr lang="es-ES" sz="3600" dirty="0">
                <a:solidFill>
                  <a:srgbClr val="C00000"/>
                </a:solidFill>
                <a:latin typeface="Arial" pitchFamily="34" charset="0"/>
                <a:cs typeface="Arial" pitchFamily="34" charset="0"/>
              </a:rPr>
              <a:t>también </a:t>
            </a:r>
            <a:r>
              <a:rPr lang="es-ES" sz="3600" dirty="0" smtClean="0">
                <a:solidFill>
                  <a:srgbClr val="C00000"/>
                </a:solidFill>
                <a:latin typeface="Arial" pitchFamily="34" charset="0"/>
                <a:cs typeface="Arial" pitchFamily="34" charset="0"/>
              </a:rPr>
              <a:t>de respaldo </a:t>
            </a:r>
            <a:r>
              <a:rPr lang="es-ES" sz="3600" dirty="0">
                <a:solidFill>
                  <a:srgbClr val="C00000"/>
                </a:solidFill>
                <a:latin typeface="Arial" pitchFamily="34" charset="0"/>
                <a:cs typeface="Arial" pitchFamily="34" charset="0"/>
              </a:rPr>
              <a:t>para los </a:t>
            </a:r>
            <a:r>
              <a:rPr lang="es-ES" sz="3600" dirty="0" smtClean="0">
                <a:solidFill>
                  <a:srgbClr val="C00000"/>
                </a:solidFill>
                <a:latin typeface="Arial" pitchFamily="34" charset="0"/>
                <a:cs typeface="Arial" pitchFamily="34" charset="0"/>
              </a:rPr>
              <a:t>procesos más </a:t>
            </a:r>
            <a:r>
              <a:rPr lang="es-ES" sz="3600" dirty="0">
                <a:solidFill>
                  <a:srgbClr val="C00000"/>
                </a:solidFill>
                <a:latin typeface="Arial" pitchFamily="34" charset="0"/>
                <a:cs typeface="Arial" pitchFamily="34" charset="0"/>
              </a:rPr>
              <a:t>críticos y </a:t>
            </a:r>
            <a:r>
              <a:rPr lang="es-ES" sz="3600" dirty="0" smtClean="0">
                <a:solidFill>
                  <a:srgbClr val="C00000"/>
                </a:solidFill>
                <a:latin typeface="Arial" pitchFamily="34" charset="0"/>
                <a:cs typeface="Arial" pitchFamily="34" charset="0"/>
              </a:rPr>
              <a:t>para controlar </a:t>
            </a:r>
            <a:r>
              <a:rPr lang="es-ES" sz="3600" dirty="0">
                <a:solidFill>
                  <a:srgbClr val="C00000"/>
                </a:solidFill>
                <a:latin typeface="Arial" pitchFamily="34" charset="0"/>
                <a:cs typeface="Arial" pitchFamily="34" charset="0"/>
              </a:rPr>
              <a:t>los "picos" </a:t>
            </a:r>
            <a:r>
              <a:rPr lang="es-ES" sz="3600" dirty="0" smtClean="0">
                <a:solidFill>
                  <a:srgbClr val="C00000"/>
                </a:solidFill>
                <a:latin typeface="Arial" pitchFamily="34" charset="0"/>
                <a:cs typeface="Arial" pitchFamily="34" charset="0"/>
              </a:rPr>
              <a:t>de demanda.</a:t>
            </a:r>
          </a:p>
          <a:p>
            <a:pPr algn="l"/>
            <a:endParaRPr lang="es-ES" sz="2000"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t="9509"/>
          <a:stretch>
            <a:fillRect/>
          </a:stretch>
        </p:blipFill>
        <p:spPr bwMode="auto">
          <a:xfrm>
            <a:off x="251520" y="165373"/>
            <a:ext cx="8550579" cy="6182990"/>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63866712"/>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1008111"/>
          </a:xfrm>
          <a:solidFill>
            <a:srgbClr val="00B0F0"/>
          </a:solidFill>
        </p:spPr>
        <p:txBody>
          <a:bodyPr>
            <a:normAutofit fontScale="90000"/>
          </a:bodyPr>
          <a:lstStyle/>
          <a:p>
            <a:r>
              <a:rPr lang="es-ES" b="1" dirty="0">
                <a:latin typeface="Bauhaus 93" pitchFamily="82" charset="0"/>
              </a:rPr>
              <a:t>TRANSFORMADORES DE</a:t>
            </a:r>
            <a:br>
              <a:rPr lang="es-ES" b="1" dirty="0">
                <a:latin typeface="Bauhaus 93" pitchFamily="82" charset="0"/>
              </a:rPr>
            </a:br>
            <a:r>
              <a:rPr lang="es-ES" b="1" dirty="0">
                <a:latin typeface="Bauhaus 93" pitchFamily="82" charset="0"/>
              </a:rPr>
              <a:t>POTENCIA</a:t>
            </a:r>
            <a:endParaRPr lang="es-ES" dirty="0">
              <a:latin typeface="Bauhaus 93" pitchFamily="82" charset="0"/>
            </a:endParaRPr>
          </a:p>
        </p:txBody>
      </p:sp>
      <p:sp>
        <p:nvSpPr>
          <p:cNvPr id="3" name="2 Subtítulo"/>
          <p:cNvSpPr>
            <a:spLocks noGrp="1"/>
          </p:cNvSpPr>
          <p:nvPr>
            <p:ph type="subTitle" idx="1"/>
          </p:nvPr>
        </p:nvSpPr>
        <p:spPr>
          <a:xfrm>
            <a:off x="395536" y="2132856"/>
            <a:ext cx="8424936" cy="3672408"/>
          </a:xfrm>
          <a:solidFill>
            <a:srgbClr val="FFFF00"/>
          </a:solidFill>
        </p:spPr>
        <p:txBody>
          <a:bodyPr>
            <a:normAutofit/>
          </a:bodyPr>
          <a:lstStyle/>
          <a:p>
            <a:pPr algn="just"/>
            <a:r>
              <a:rPr lang="es-ES" sz="3600" dirty="0">
                <a:solidFill>
                  <a:srgbClr val="C00000"/>
                </a:solidFill>
                <a:latin typeface="Arial" pitchFamily="34" charset="0"/>
                <a:cs typeface="Arial" pitchFamily="34" charset="0"/>
              </a:rPr>
              <a:t>Elevan el voltaje </a:t>
            </a:r>
            <a:r>
              <a:rPr lang="es-ES" sz="3600" dirty="0" smtClean="0">
                <a:solidFill>
                  <a:srgbClr val="C00000"/>
                </a:solidFill>
                <a:latin typeface="Arial" pitchFamily="34" charset="0"/>
                <a:cs typeface="Arial" pitchFamily="34" charset="0"/>
              </a:rPr>
              <a:t>de generación </a:t>
            </a:r>
            <a:r>
              <a:rPr lang="es-ES" sz="3600" dirty="0">
                <a:solidFill>
                  <a:srgbClr val="C00000"/>
                </a:solidFill>
                <a:latin typeface="Arial" pitchFamily="34" charset="0"/>
                <a:cs typeface="Arial" pitchFamily="34" charset="0"/>
              </a:rPr>
              <a:t>a un </a:t>
            </a:r>
            <a:r>
              <a:rPr lang="es-ES" sz="3600" dirty="0" smtClean="0">
                <a:solidFill>
                  <a:srgbClr val="C00000"/>
                </a:solidFill>
                <a:latin typeface="Arial" pitchFamily="34" charset="0"/>
                <a:cs typeface="Arial" pitchFamily="34" charset="0"/>
              </a:rPr>
              <a:t>nivel económico </a:t>
            </a:r>
            <a:r>
              <a:rPr lang="es-ES" sz="3600" dirty="0">
                <a:solidFill>
                  <a:srgbClr val="C00000"/>
                </a:solidFill>
                <a:latin typeface="Arial" pitchFamily="34" charset="0"/>
                <a:cs typeface="Arial" pitchFamily="34" charset="0"/>
              </a:rPr>
              <a:t>para </a:t>
            </a:r>
            <a:r>
              <a:rPr lang="es-ES" sz="3600" dirty="0" smtClean="0">
                <a:solidFill>
                  <a:srgbClr val="C00000"/>
                </a:solidFill>
                <a:latin typeface="Arial" pitchFamily="34" charset="0"/>
                <a:cs typeface="Arial" pitchFamily="34" charset="0"/>
              </a:rPr>
              <a:t>la transmisión.</a:t>
            </a:r>
          </a:p>
          <a:p>
            <a:pPr algn="just"/>
            <a:r>
              <a:rPr lang="es-ES" sz="3600" dirty="0">
                <a:solidFill>
                  <a:srgbClr val="C00000"/>
                </a:solidFill>
                <a:latin typeface="Arial" pitchFamily="34" charset="0"/>
                <a:cs typeface="Arial" pitchFamily="34" charset="0"/>
              </a:rPr>
              <a:t>En los centros </a:t>
            </a:r>
            <a:r>
              <a:rPr lang="es-ES" sz="3600" dirty="0" smtClean="0">
                <a:solidFill>
                  <a:srgbClr val="C00000"/>
                </a:solidFill>
                <a:latin typeface="Arial" pitchFamily="34" charset="0"/>
                <a:cs typeface="Arial" pitchFamily="34" charset="0"/>
              </a:rPr>
              <a:t>de consumo</a:t>
            </a:r>
            <a:r>
              <a:rPr lang="es-ES" sz="3600" dirty="0">
                <a:solidFill>
                  <a:srgbClr val="C00000"/>
                </a:solidFill>
                <a:latin typeface="Arial" pitchFamily="34" charset="0"/>
                <a:cs typeface="Arial" pitchFamily="34" charset="0"/>
              </a:rPr>
              <a:t>, reducen </a:t>
            </a:r>
            <a:r>
              <a:rPr lang="es-ES" sz="3600" dirty="0" smtClean="0">
                <a:solidFill>
                  <a:srgbClr val="C00000"/>
                </a:solidFill>
                <a:latin typeface="Arial" pitchFamily="34" charset="0"/>
                <a:cs typeface="Arial" pitchFamily="34" charset="0"/>
              </a:rPr>
              <a:t>la tensión </a:t>
            </a:r>
            <a:r>
              <a:rPr lang="es-ES" sz="3600" dirty="0">
                <a:solidFill>
                  <a:srgbClr val="C00000"/>
                </a:solidFill>
                <a:latin typeface="Arial" pitchFamily="34" charset="0"/>
                <a:cs typeface="Arial" pitchFamily="34" charset="0"/>
              </a:rPr>
              <a:t>a un </a:t>
            </a:r>
            <a:r>
              <a:rPr lang="es-ES" sz="3600" dirty="0" smtClean="0">
                <a:solidFill>
                  <a:srgbClr val="C00000"/>
                </a:solidFill>
                <a:latin typeface="Arial" pitchFamily="34" charset="0"/>
                <a:cs typeface="Arial" pitchFamily="34" charset="0"/>
              </a:rPr>
              <a:t>valor adecuado</a:t>
            </a:r>
            <a:r>
              <a:rPr lang="es-ES" sz="3600" dirty="0">
                <a:solidFill>
                  <a:srgbClr val="C00000"/>
                </a:solidFill>
                <a:latin typeface="Arial" pitchFamily="34" charset="0"/>
                <a:cs typeface="Arial" pitchFamily="34" charset="0"/>
              </a:rPr>
              <a:t>, conforme a </a:t>
            </a:r>
            <a:r>
              <a:rPr lang="es-ES" sz="3600" dirty="0" smtClean="0">
                <a:solidFill>
                  <a:srgbClr val="C00000"/>
                </a:solidFill>
                <a:latin typeface="Arial" pitchFamily="34" charset="0"/>
                <a:cs typeface="Arial" pitchFamily="34" charset="0"/>
              </a:rPr>
              <a:t>la potencia </a:t>
            </a:r>
            <a:r>
              <a:rPr lang="es-ES" sz="3600" dirty="0">
                <a:solidFill>
                  <a:srgbClr val="C00000"/>
                </a:solidFill>
                <a:latin typeface="Arial" pitchFamily="34" charset="0"/>
                <a:cs typeface="Arial" pitchFamily="34" charset="0"/>
              </a:rPr>
              <a:t>que se utiliza</a:t>
            </a:r>
            <a:r>
              <a:rPr lang="es-ES" sz="3600" dirty="0" smtClean="0">
                <a:solidFill>
                  <a:srgbClr val="C00000"/>
                </a:solidFill>
                <a:latin typeface="Arial" pitchFamily="34" charset="0"/>
                <a:cs typeface="Arial" pitchFamily="34" charset="0"/>
              </a:rPr>
              <a:t>.</a:t>
            </a:r>
          </a:p>
          <a:p>
            <a:pPr algn="l"/>
            <a:endParaRPr lang="es-ES" sz="2400"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5" descr="TORNEO 29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692150"/>
            <a:ext cx="8784976" cy="5473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412909"/>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76673"/>
            <a:ext cx="7772400" cy="1008111"/>
          </a:xfrm>
          <a:solidFill>
            <a:srgbClr val="00B0F0"/>
          </a:solidFill>
        </p:spPr>
        <p:txBody>
          <a:bodyPr/>
          <a:lstStyle/>
          <a:p>
            <a:r>
              <a:rPr lang="es-ES" b="1" dirty="0">
                <a:latin typeface="Bauhaus 93" pitchFamily="82" charset="0"/>
              </a:rPr>
              <a:t>LINEAS AÉREAS</a:t>
            </a:r>
            <a:endParaRPr lang="es-ES" dirty="0">
              <a:latin typeface="Bauhaus 93" pitchFamily="82" charset="0"/>
            </a:endParaRPr>
          </a:p>
        </p:txBody>
      </p:sp>
      <p:sp>
        <p:nvSpPr>
          <p:cNvPr id="3" name="2 Subtítulo"/>
          <p:cNvSpPr>
            <a:spLocks noGrp="1"/>
          </p:cNvSpPr>
          <p:nvPr>
            <p:ph type="subTitle" idx="1"/>
          </p:nvPr>
        </p:nvSpPr>
        <p:spPr>
          <a:xfrm>
            <a:off x="179512" y="1844824"/>
            <a:ext cx="8784976" cy="3793976"/>
          </a:xfrm>
          <a:solidFill>
            <a:schemeClr val="accent3">
              <a:lumMod val="60000"/>
              <a:lumOff val="40000"/>
            </a:schemeClr>
          </a:solidFill>
        </p:spPr>
        <p:txBody>
          <a:bodyPr>
            <a:normAutofit/>
          </a:bodyPr>
          <a:lstStyle/>
          <a:p>
            <a:pPr algn="just"/>
            <a:r>
              <a:rPr lang="es-ES" sz="4000" dirty="0">
                <a:solidFill>
                  <a:srgbClr val="C00000"/>
                </a:solidFill>
                <a:latin typeface="Arial" pitchFamily="34" charset="0"/>
                <a:cs typeface="Arial" pitchFamily="34" charset="0"/>
              </a:rPr>
              <a:t>Son un medio económico </a:t>
            </a:r>
            <a:r>
              <a:rPr lang="es-ES" sz="4000" dirty="0" smtClean="0">
                <a:solidFill>
                  <a:srgbClr val="C00000"/>
                </a:solidFill>
                <a:latin typeface="Arial" pitchFamily="34" charset="0"/>
                <a:cs typeface="Arial" pitchFamily="34" charset="0"/>
              </a:rPr>
              <a:t>de transporte </a:t>
            </a:r>
            <a:r>
              <a:rPr lang="es-ES" sz="4000" dirty="0">
                <a:solidFill>
                  <a:srgbClr val="C00000"/>
                </a:solidFill>
                <a:latin typeface="Arial" pitchFamily="34" charset="0"/>
                <a:cs typeface="Arial" pitchFamily="34" charset="0"/>
              </a:rPr>
              <a:t>de energía cuando </a:t>
            </a:r>
            <a:r>
              <a:rPr lang="es-ES" sz="4000" dirty="0" smtClean="0">
                <a:solidFill>
                  <a:srgbClr val="C00000"/>
                </a:solidFill>
                <a:latin typeface="Arial" pitchFamily="34" charset="0"/>
                <a:cs typeface="Arial" pitchFamily="34" charset="0"/>
              </a:rPr>
              <a:t>el espacio </a:t>
            </a:r>
            <a:r>
              <a:rPr lang="es-ES" sz="4000" dirty="0">
                <a:solidFill>
                  <a:srgbClr val="C00000"/>
                </a:solidFill>
                <a:latin typeface="Arial" pitchFamily="34" charset="0"/>
                <a:cs typeface="Arial" pitchFamily="34" charset="0"/>
              </a:rPr>
              <a:t>físico permite </a:t>
            </a:r>
            <a:r>
              <a:rPr lang="es-ES" sz="4000" dirty="0" smtClean="0">
                <a:solidFill>
                  <a:srgbClr val="C00000"/>
                </a:solidFill>
                <a:latin typeface="Arial" pitchFamily="34" charset="0"/>
                <a:cs typeface="Arial" pitchFamily="34" charset="0"/>
              </a:rPr>
              <a:t>su instalación.</a:t>
            </a:r>
          </a:p>
          <a:p>
            <a:endParaRPr lang="es-ES" sz="2000"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t="9808"/>
          <a:stretch>
            <a:fillRect/>
          </a:stretch>
        </p:blipFill>
        <p:spPr bwMode="auto">
          <a:xfrm>
            <a:off x="0" y="0"/>
            <a:ext cx="9036496" cy="6093296"/>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42842050"/>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792087"/>
          </a:xfrm>
          <a:solidFill>
            <a:srgbClr val="00B0F0"/>
          </a:solidFill>
        </p:spPr>
        <p:txBody>
          <a:bodyPr/>
          <a:lstStyle/>
          <a:p>
            <a:r>
              <a:rPr lang="es-ES" b="1" dirty="0">
                <a:latin typeface="Bauhaus 93" pitchFamily="82" charset="0"/>
              </a:rPr>
              <a:t>BARRAS COLECTORAS</a:t>
            </a:r>
            <a:endParaRPr lang="es-ES" dirty="0">
              <a:latin typeface="Bauhaus 93" pitchFamily="82" charset="0"/>
            </a:endParaRPr>
          </a:p>
        </p:txBody>
      </p:sp>
      <p:sp>
        <p:nvSpPr>
          <p:cNvPr id="3" name="2 Subtítulo"/>
          <p:cNvSpPr>
            <a:spLocks noGrp="1"/>
          </p:cNvSpPr>
          <p:nvPr>
            <p:ph type="subTitle" idx="1"/>
          </p:nvPr>
        </p:nvSpPr>
        <p:spPr>
          <a:xfrm>
            <a:off x="179512" y="1916832"/>
            <a:ext cx="8784976" cy="3721968"/>
          </a:xfrm>
          <a:solidFill>
            <a:srgbClr val="FFFF00"/>
          </a:solidFill>
        </p:spPr>
        <p:txBody>
          <a:bodyPr/>
          <a:lstStyle/>
          <a:p>
            <a:pPr algn="just"/>
            <a:r>
              <a:rPr lang="es-ES" b="1" dirty="0">
                <a:solidFill>
                  <a:srgbClr val="C00000"/>
                </a:solidFill>
                <a:latin typeface="Arial" pitchFamily="34" charset="0"/>
                <a:cs typeface="Arial" pitchFamily="34" charset="0"/>
              </a:rPr>
              <a:t>conjunto de conductores </a:t>
            </a:r>
            <a:r>
              <a:rPr lang="es-ES" b="1" dirty="0" smtClean="0">
                <a:solidFill>
                  <a:srgbClr val="C00000"/>
                </a:solidFill>
                <a:latin typeface="Arial" pitchFamily="34" charset="0"/>
                <a:cs typeface="Arial" pitchFamily="34" charset="0"/>
              </a:rPr>
              <a:t>eléctricos que </a:t>
            </a:r>
            <a:r>
              <a:rPr lang="es-ES" b="1" dirty="0">
                <a:solidFill>
                  <a:srgbClr val="C00000"/>
                </a:solidFill>
                <a:latin typeface="Arial" pitchFamily="34" charset="0"/>
                <a:cs typeface="Arial" pitchFamily="34" charset="0"/>
              </a:rPr>
              <a:t>se utilizan como </a:t>
            </a:r>
            <a:r>
              <a:rPr lang="es-ES" b="1" dirty="0" smtClean="0">
                <a:solidFill>
                  <a:srgbClr val="C00000"/>
                </a:solidFill>
                <a:latin typeface="Arial" pitchFamily="34" charset="0"/>
                <a:cs typeface="Arial" pitchFamily="34" charset="0"/>
              </a:rPr>
              <a:t>conexión común </a:t>
            </a:r>
            <a:r>
              <a:rPr lang="es-ES" b="1" dirty="0">
                <a:solidFill>
                  <a:srgbClr val="C00000"/>
                </a:solidFill>
                <a:latin typeface="Arial" pitchFamily="34" charset="0"/>
                <a:cs typeface="Arial" pitchFamily="34" charset="0"/>
              </a:rPr>
              <a:t>(nodo), de los </a:t>
            </a:r>
            <a:r>
              <a:rPr lang="es-ES" b="1" dirty="0" smtClean="0">
                <a:solidFill>
                  <a:srgbClr val="C00000"/>
                </a:solidFill>
                <a:latin typeface="Arial" pitchFamily="34" charset="0"/>
                <a:cs typeface="Arial" pitchFamily="34" charset="0"/>
              </a:rPr>
              <a:t>diferentes circuitos </a:t>
            </a:r>
            <a:r>
              <a:rPr lang="es-ES" b="1" dirty="0">
                <a:solidFill>
                  <a:srgbClr val="C00000"/>
                </a:solidFill>
                <a:latin typeface="Arial" pitchFamily="34" charset="0"/>
                <a:cs typeface="Arial" pitchFamily="34" charset="0"/>
              </a:rPr>
              <a:t>que conectan </a:t>
            </a:r>
            <a:r>
              <a:rPr lang="es-ES" b="1" dirty="0" smtClean="0">
                <a:solidFill>
                  <a:srgbClr val="C00000"/>
                </a:solidFill>
                <a:latin typeface="Arial" pitchFamily="34" charset="0"/>
                <a:cs typeface="Arial" pitchFamily="34" charset="0"/>
              </a:rPr>
              <a:t>una subestación</a:t>
            </a:r>
            <a:r>
              <a:rPr lang="es-ES" b="1" dirty="0">
                <a:solidFill>
                  <a:srgbClr val="C00000"/>
                </a:solidFill>
                <a:latin typeface="Arial" pitchFamily="34" charset="0"/>
                <a:cs typeface="Arial" pitchFamily="34" charset="0"/>
              </a:rPr>
              <a:t>.</a:t>
            </a:r>
            <a:endParaRPr lang="es-ES"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1196751"/>
          </a:xfrm>
          <a:solidFill>
            <a:srgbClr val="00B0F0"/>
          </a:solidFill>
        </p:spPr>
        <p:txBody>
          <a:bodyPr>
            <a:normAutofit fontScale="90000"/>
          </a:bodyPr>
          <a:lstStyle/>
          <a:p>
            <a:r>
              <a:rPr lang="es-ES" b="1" dirty="0">
                <a:latin typeface="Bauhaus 93" pitchFamily="82" charset="0"/>
              </a:rPr>
              <a:t>DISPOSITIVOS DE</a:t>
            </a:r>
            <a:br>
              <a:rPr lang="es-ES" b="1" dirty="0">
                <a:latin typeface="Bauhaus 93" pitchFamily="82" charset="0"/>
              </a:rPr>
            </a:br>
            <a:r>
              <a:rPr lang="es-ES" b="1" dirty="0">
                <a:latin typeface="Bauhaus 93" pitchFamily="82" charset="0"/>
              </a:rPr>
              <a:t>PROTECCIÓN</a:t>
            </a:r>
            <a:endParaRPr lang="es-ES" dirty="0">
              <a:latin typeface="Bauhaus 93" pitchFamily="82" charset="0"/>
            </a:endParaRPr>
          </a:p>
        </p:txBody>
      </p:sp>
      <p:sp>
        <p:nvSpPr>
          <p:cNvPr id="3" name="2 Subtítulo"/>
          <p:cNvSpPr>
            <a:spLocks noGrp="1"/>
          </p:cNvSpPr>
          <p:nvPr>
            <p:ph type="subTitle" idx="1"/>
          </p:nvPr>
        </p:nvSpPr>
        <p:spPr>
          <a:xfrm>
            <a:off x="179512" y="2420888"/>
            <a:ext cx="8784976" cy="3217912"/>
          </a:xfrm>
          <a:solidFill>
            <a:srgbClr val="00B0F0"/>
          </a:solidFill>
        </p:spPr>
        <p:txBody>
          <a:bodyPr/>
          <a:lstStyle/>
          <a:p>
            <a:endParaRPr lang="es-ES" dirty="0" smtClean="0">
              <a:solidFill>
                <a:srgbClr val="C00000"/>
              </a:solidFill>
              <a:latin typeface="Arial" pitchFamily="34" charset="0"/>
              <a:cs typeface="Arial" pitchFamily="34" charset="0"/>
            </a:endParaRPr>
          </a:p>
          <a:p>
            <a:r>
              <a:rPr lang="es-ES" dirty="0" smtClean="0">
                <a:solidFill>
                  <a:srgbClr val="C00000"/>
                </a:solidFill>
                <a:latin typeface="Arial" pitchFamily="34" charset="0"/>
                <a:cs typeface="Arial" pitchFamily="34" charset="0"/>
              </a:rPr>
              <a:t>Medios </a:t>
            </a:r>
            <a:r>
              <a:rPr lang="es-ES" dirty="0">
                <a:solidFill>
                  <a:srgbClr val="C00000"/>
                </a:solidFill>
                <a:latin typeface="Arial" pitchFamily="34" charset="0"/>
                <a:cs typeface="Arial" pitchFamily="34" charset="0"/>
              </a:rPr>
              <a:t>de protección y control de</a:t>
            </a:r>
          </a:p>
          <a:p>
            <a:r>
              <a:rPr lang="es-ES" dirty="0">
                <a:solidFill>
                  <a:srgbClr val="C00000"/>
                </a:solidFill>
                <a:latin typeface="Arial" pitchFamily="34" charset="0"/>
                <a:cs typeface="Arial" pitchFamily="34" charset="0"/>
              </a:rPr>
              <a:t>componentes y dispositivos</a:t>
            </a:r>
          </a:p>
          <a:p>
            <a:r>
              <a:rPr lang="es-ES" dirty="0">
                <a:solidFill>
                  <a:srgbClr val="C00000"/>
                </a:solidFill>
                <a:latin typeface="Arial" pitchFamily="34" charset="0"/>
                <a:cs typeface="Arial" pitchFamily="34" charset="0"/>
              </a:rPr>
              <a:t>eléctricos.</a:t>
            </a: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1124743"/>
          </a:xfrm>
          <a:solidFill>
            <a:srgbClr val="00B0F0"/>
          </a:solidFill>
        </p:spPr>
        <p:txBody>
          <a:bodyPr>
            <a:normAutofit/>
          </a:bodyPr>
          <a:lstStyle/>
          <a:p>
            <a:r>
              <a:rPr lang="es-ES" dirty="0" smtClean="0">
                <a:latin typeface="Bauhaus 93" pitchFamily="82" charset="0"/>
              </a:rPr>
              <a:t>CIRCUITOS DE DISTRIBUCION</a:t>
            </a:r>
            <a:endParaRPr lang="es-ES" dirty="0">
              <a:latin typeface="Bauhaus 93" pitchFamily="82" charset="0"/>
            </a:endParaRPr>
          </a:p>
        </p:txBody>
      </p:sp>
      <p:sp>
        <p:nvSpPr>
          <p:cNvPr id="3" name="2 Subtítulo"/>
          <p:cNvSpPr>
            <a:spLocks noGrp="1"/>
          </p:cNvSpPr>
          <p:nvPr>
            <p:ph type="subTitle" idx="1"/>
          </p:nvPr>
        </p:nvSpPr>
        <p:spPr>
          <a:xfrm>
            <a:off x="395536" y="2348880"/>
            <a:ext cx="8424936" cy="4032448"/>
          </a:xfrm>
          <a:solidFill>
            <a:srgbClr val="92D050"/>
          </a:solidFill>
        </p:spPr>
        <p:txBody>
          <a:bodyPr>
            <a:normAutofit/>
          </a:bodyPr>
          <a:lstStyle/>
          <a:p>
            <a:pPr algn="l"/>
            <a:r>
              <a:rPr lang="es-ES" b="1" dirty="0">
                <a:solidFill>
                  <a:srgbClr val="C00000"/>
                </a:solidFill>
                <a:latin typeface="Arial" pitchFamily="34" charset="0"/>
                <a:cs typeface="Arial" pitchFamily="34" charset="0"/>
              </a:rPr>
              <a:t>Básicamente un circuito eléctrico consta de </a:t>
            </a:r>
            <a:r>
              <a:rPr lang="es-ES" b="1" dirty="0" smtClean="0">
                <a:solidFill>
                  <a:srgbClr val="C00000"/>
                </a:solidFill>
                <a:latin typeface="Arial" pitchFamily="34" charset="0"/>
                <a:cs typeface="Arial" pitchFamily="34" charset="0"/>
              </a:rPr>
              <a:t>lo siguiente</a:t>
            </a:r>
            <a:r>
              <a:rPr lang="es-ES" b="1" dirty="0">
                <a:solidFill>
                  <a:srgbClr val="C00000"/>
                </a:solidFill>
                <a:latin typeface="Arial" pitchFamily="34" charset="0"/>
                <a:cs typeface="Arial" pitchFamily="34" charset="0"/>
              </a:rPr>
              <a:t>:</a:t>
            </a:r>
          </a:p>
          <a:p>
            <a:pPr algn="l"/>
            <a:r>
              <a:rPr lang="es-ES" b="1" dirty="0">
                <a:solidFill>
                  <a:srgbClr val="C00000"/>
                </a:solidFill>
                <a:latin typeface="Arial" pitchFamily="34" charset="0"/>
                <a:cs typeface="Arial" pitchFamily="34" charset="0"/>
              </a:rPr>
              <a:t>1) Fuente de alimentación eléctrica</a:t>
            </a:r>
          </a:p>
          <a:p>
            <a:pPr algn="l"/>
            <a:r>
              <a:rPr lang="es-ES" b="1" dirty="0">
                <a:solidFill>
                  <a:srgbClr val="C00000"/>
                </a:solidFill>
                <a:latin typeface="Arial" pitchFamily="34" charset="0"/>
                <a:cs typeface="Arial" pitchFamily="34" charset="0"/>
              </a:rPr>
              <a:t>2) Conductores</a:t>
            </a:r>
          </a:p>
          <a:p>
            <a:pPr algn="l"/>
            <a:r>
              <a:rPr lang="es-ES" b="1" dirty="0">
                <a:solidFill>
                  <a:srgbClr val="C00000"/>
                </a:solidFill>
                <a:latin typeface="Arial" pitchFamily="34" charset="0"/>
                <a:cs typeface="Arial" pitchFamily="34" charset="0"/>
              </a:rPr>
              <a:t>3) Equipos de control (interruptores)</a:t>
            </a:r>
          </a:p>
          <a:p>
            <a:pPr algn="l"/>
            <a:r>
              <a:rPr lang="es-ES" b="1" dirty="0">
                <a:solidFill>
                  <a:srgbClr val="C00000"/>
                </a:solidFill>
                <a:latin typeface="Arial" pitchFamily="34" charset="0"/>
                <a:cs typeface="Arial" pitchFamily="34" charset="0"/>
              </a:rPr>
              <a:t>4) Aparatos de consumo (cargas)</a:t>
            </a:r>
            <a:endParaRPr lang="es-ES"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568951" cy="5760639"/>
          </a:xfrm>
          <a:prstGeom prst="rect">
            <a:avLst/>
          </a:prstGeom>
          <a:solidFill>
            <a:srgbClr val="92D050"/>
          </a:solidFill>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48588428"/>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404665"/>
            <a:ext cx="8424936" cy="1008111"/>
          </a:xfrm>
          <a:solidFill>
            <a:srgbClr val="FFFF00"/>
          </a:solidFill>
        </p:spPr>
        <p:txBody>
          <a:bodyPr>
            <a:normAutofit fontScale="90000"/>
          </a:bodyPr>
          <a:lstStyle/>
          <a:p>
            <a:r>
              <a:rPr lang="es-ES" dirty="0">
                <a:latin typeface="Bauhaus 93" pitchFamily="82" charset="0"/>
              </a:rPr>
              <a:t>FILOSOFÍA DE </a:t>
            </a:r>
            <a:r>
              <a:rPr lang="es-ES" dirty="0" smtClean="0">
                <a:latin typeface="Bauhaus 93" pitchFamily="82" charset="0"/>
              </a:rPr>
              <a:t>LAS PROTECCIÓNES</a:t>
            </a:r>
            <a:endParaRPr lang="es-ES" dirty="0">
              <a:latin typeface="Bauhaus 93" pitchFamily="82" charset="0"/>
            </a:endParaRPr>
          </a:p>
        </p:txBody>
      </p:sp>
      <p:sp>
        <p:nvSpPr>
          <p:cNvPr id="3" name="2 Subtítulo"/>
          <p:cNvSpPr>
            <a:spLocks noGrp="1"/>
          </p:cNvSpPr>
          <p:nvPr>
            <p:ph type="subTitle" idx="1"/>
          </p:nvPr>
        </p:nvSpPr>
        <p:spPr>
          <a:xfrm>
            <a:off x="107504" y="1628800"/>
            <a:ext cx="8784976" cy="4010000"/>
          </a:xfrm>
          <a:solidFill>
            <a:srgbClr val="92D050"/>
          </a:solidFill>
        </p:spPr>
        <p:txBody>
          <a:bodyPr>
            <a:noAutofit/>
          </a:bodyPr>
          <a:lstStyle/>
          <a:p>
            <a:pPr algn="just"/>
            <a:r>
              <a:rPr lang="es-ES" dirty="0">
                <a:solidFill>
                  <a:srgbClr val="C00000"/>
                </a:solidFill>
                <a:latin typeface="Arial" pitchFamily="34" charset="0"/>
                <a:cs typeface="Arial" pitchFamily="34" charset="0"/>
              </a:rPr>
              <a:t>La función primordial de la protección </a:t>
            </a:r>
            <a:r>
              <a:rPr lang="es-ES" dirty="0" smtClean="0">
                <a:solidFill>
                  <a:srgbClr val="C00000"/>
                </a:solidFill>
                <a:latin typeface="Arial" pitchFamily="34" charset="0"/>
                <a:cs typeface="Arial" pitchFamily="34" charset="0"/>
              </a:rPr>
              <a:t>es la </a:t>
            </a:r>
            <a:r>
              <a:rPr lang="es-ES" dirty="0">
                <a:solidFill>
                  <a:srgbClr val="C00000"/>
                </a:solidFill>
                <a:latin typeface="Arial" pitchFamily="34" charset="0"/>
                <a:cs typeface="Arial" pitchFamily="34" charset="0"/>
              </a:rPr>
              <a:t>de </a:t>
            </a:r>
            <a:r>
              <a:rPr lang="es-ES" u="sng" dirty="0">
                <a:solidFill>
                  <a:srgbClr val="0070C0"/>
                </a:solidFill>
                <a:latin typeface="Arial" pitchFamily="34" charset="0"/>
                <a:cs typeface="Arial" pitchFamily="34" charset="0"/>
              </a:rPr>
              <a:t>desconectar rápidamente </a:t>
            </a:r>
            <a:r>
              <a:rPr lang="es-ES" dirty="0" smtClean="0">
                <a:solidFill>
                  <a:srgbClr val="C00000"/>
                </a:solidFill>
                <a:latin typeface="Arial" pitchFamily="34" charset="0"/>
                <a:cs typeface="Arial" pitchFamily="34" charset="0"/>
              </a:rPr>
              <a:t>cualquier elemento </a:t>
            </a:r>
            <a:r>
              <a:rPr lang="es-ES" dirty="0">
                <a:solidFill>
                  <a:srgbClr val="C00000"/>
                </a:solidFill>
                <a:latin typeface="Arial" pitchFamily="34" charset="0"/>
                <a:cs typeface="Arial" pitchFamily="34" charset="0"/>
              </a:rPr>
              <a:t>de un sistema eléctrico que </a:t>
            </a:r>
            <a:r>
              <a:rPr lang="es-ES" dirty="0" smtClean="0">
                <a:solidFill>
                  <a:srgbClr val="C00000"/>
                </a:solidFill>
                <a:latin typeface="Arial" pitchFamily="34" charset="0"/>
                <a:cs typeface="Arial" pitchFamily="34" charset="0"/>
              </a:rPr>
              <a:t>sufra un </a:t>
            </a:r>
            <a:r>
              <a:rPr lang="es-ES" dirty="0">
                <a:solidFill>
                  <a:srgbClr val="C00000"/>
                </a:solidFill>
                <a:latin typeface="Arial" pitchFamily="34" charset="0"/>
                <a:cs typeface="Arial" pitchFamily="34" charset="0"/>
              </a:rPr>
              <a:t>corto circuito o que empiece a operar </a:t>
            </a:r>
            <a:r>
              <a:rPr lang="es-ES" dirty="0" smtClean="0">
                <a:solidFill>
                  <a:srgbClr val="C00000"/>
                </a:solidFill>
                <a:latin typeface="Arial" pitchFamily="34" charset="0"/>
                <a:cs typeface="Arial" pitchFamily="34" charset="0"/>
              </a:rPr>
              <a:t>en una </a:t>
            </a:r>
            <a:r>
              <a:rPr lang="es-ES" dirty="0">
                <a:solidFill>
                  <a:srgbClr val="C00000"/>
                </a:solidFill>
                <a:latin typeface="Arial" pitchFamily="34" charset="0"/>
                <a:cs typeface="Arial" pitchFamily="34" charset="0"/>
              </a:rPr>
              <a:t>forma anormal que pudiera causar </a:t>
            </a:r>
            <a:r>
              <a:rPr lang="es-ES" dirty="0" smtClean="0">
                <a:solidFill>
                  <a:srgbClr val="C00000"/>
                </a:solidFill>
                <a:latin typeface="Arial" pitchFamily="34" charset="0"/>
                <a:cs typeface="Arial" pitchFamily="34" charset="0"/>
              </a:rPr>
              <a:t>daño o </a:t>
            </a:r>
            <a:r>
              <a:rPr lang="es-ES" dirty="0">
                <a:solidFill>
                  <a:srgbClr val="C00000"/>
                </a:solidFill>
                <a:latin typeface="Arial" pitchFamily="34" charset="0"/>
                <a:cs typeface="Arial" pitchFamily="34" charset="0"/>
              </a:rPr>
              <a:t>interferir con la operación efectiva </a:t>
            </a:r>
            <a:r>
              <a:rPr lang="es-ES" dirty="0" smtClean="0">
                <a:solidFill>
                  <a:srgbClr val="C00000"/>
                </a:solidFill>
                <a:latin typeface="Arial" pitchFamily="34" charset="0"/>
                <a:cs typeface="Arial" pitchFamily="34" charset="0"/>
              </a:rPr>
              <a:t>del resto </a:t>
            </a:r>
            <a:r>
              <a:rPr lang="es-ES" dirty="0">
                <a:solidFill>
                  <a:srgbClr val="C00000"/>
                </a:solidFill>
                <a:latin typeface="Arial" pitchFamily="34" charset="0"/>
                <a:cs typeface="Arial" pitchFamily="34" charset="0"/>
              </a:rPr>
              <a:t>del sistema.</a:t>
            </a: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576064"/>
          </a:xfrm>
          <a:solidFill>
            <a:srgbClr val="FFFF00"/>
          </a:solidFill>
        </p:spPr>
        <p:txBody>
          <a:bodyPr>
            <a:normAutofit fontScale="90000"/>
          </a:bodyPr>
          <a:lstStyle/>
          <a:p>
            <a:r>
              <a:rPr lang="es-ES" dirty="0" smtClean="0">
                <a:latin typeface="Bauhaus 93" pitchFamily="82" charset="0"/>
              </a:rPr>
              <a:t>Causas de fallas </a:t>
            </a:r>
            <a:endParaRPr lang="es-ES" dirty="0">
              <a:latin typeface="Bauhaus 93" pitchFamily="82" charset="0"/>
            </a:endParaRPr>
          </a:p>
        </p:txBody>
      </p:sp>
      <p:sp>
        <p:nvSpPr>
          <p:cNvPr id="3" name="2 Subtítulo"/>
          <p:cNvSpPr>
            <a:spLocks noGrp="1"/>
          </p:cNvSpPr>
          <p:nvPr>
            <p:ph type="subTitle" idx="1"/>
          </p:nvPr>
        </p:nvSpPr>
        <p:spPr>
          <a:xfrm>
            <a:off x="251520" y="1124744"/>
            <a:ext cx="8640960" cy="5112568"/>
          </a:xfrm>
          <a:solidFill>
            <a:srgbClr val="FFC000"/>
          </a:solidFill>
        </p:spPr>
        <p:txBody>
          <a:bodyPr>
            <a:normAutofit fontScale="92500" lnSpcReduction="20000"/>
          </a:bodyPr>
          <a:lstStyle/>
          <a:p>
            <a:pPr algn="just"/>
            <a:r>
              <a:rPr lang="es-ES" dirty="0" smtClean="0">
                <a:solidFill>
                  <a:srgbClr val="FF0000"/>
                </a:solidFill>
              </a:rPr>
              <a:t>a) </a:t>
            </a:r>
            <a:r>
              <a:rPr lang="es-ES" u="sng" dirty="0" smtClean="0">
                <a:solidFill>
                  <a:schemeClr val="tx1"/>
                </a:solidFill>
              </a:rPr>
              <a:t>Falla de aislamiento </a:t>
            </a:r>
            <a:r>
              <a:rPr lang="es-ES" dirty="0" smtClean="0">
                <a:solidFill>
                  <a:srgbClr val="FF0000"/>
                </a:solidFill>
              </a:rPr>
              <a:t>debido a </a:t>
            </a:r>
            <a:r>
              <a:rPr lang="es-ES" u="sng" dirty="0" smtClean="0">
                <a:solidFill>
                  <a:srgbClr val="FF0000"/>
                </a:solidFill>
              </a:rPr>
              <a:t>envejecimiento</a:t>
            </a:r>
            <a:r>
              <a:rPr lang="es-ES" dirty="0" smtClean="0">
                <a:solidFill>
                  <a:srgbClr val="FF0000"/>
                </a:solidFill>
              </a:rPr>
              <a:t>, </a:t>
            </a:r>
            <a:r>
              <a:rPr lang="es-ES" u="sng" dirty="0" smtClean="0">
                <a:solidFill>
                  <a:srgbClr val="FF0000"/>
                </a:solidFill>
              </a:rPr>
              <a:t>calentamiento</a:t>
            </a:r>
            <a:r>
              <a:rPr lang="es-ES" dirty="0" smtClean="0">
                <a:solidFill>
                  <a:srgbClr val="FF0000"/>
                </a:solidFill>
              </a:rPr>
              <a:t> o </a:t>
            </a:r>
            <a:r>
              <a:rPr lang="es-ES" u="sng" dirty="0" smtClean="0">
                <a:solidFill>
                  <a:srgbClr val="FF0000"/>
                </a:solidFill>
              </a:rPr>
              <a:t>corrosión</a:t>
            </a:r>
            <a:r>
              <a:rPr lang="es-ES" dirty="0" smtClean="0">
                <a:solidFill>
                  <a:srgbClr val="FF0000"/>
                </a:solidFill>
              </a:rPr>
              <a:t>.</a:t>
            </a:r>
          </a:p>
          <a:p>
            <a:pPr algn="just"/>
            <a:r>
              <a:rPr lang="es-ES" dirty="0" smtClean="0">
                <a:solidFill>
                  <a:srgbClr val="FF0000"/>
                </a:solidFill>
              </a:rPr>
              <a:t>b) </a:t>
            </a:r>
            <a:r>
              <a:rPr lang="es-ES" u="sng" dirty="0" smtClean="0">
                <a:solidFill>
                  <a:schemeClr val="tx1"/>
                </a:solidFill>
              </a:rPr>
              <a:t>Falla de aislamiento </a:t>
            </a:r>
            <a:r>
              <a:rPr lang="es-ES" dirty="0" smtClean="0">
                <a:solidFill>
                  <a:srgbClr val="FF0000"/>
                </a:solidFill>
              </a:rPr>
              <a:t>en aire o elementos de aislamiento de equipo, debido a </a:t>
            </a:r>
            <a:r>
              <a:rPr lang="es-ES" u="sng" dirty="0" smtClean="0">
                <a:solidFill>
                  <a:srgbClr val="FF0000"/>
                </a:solidFill>
              </a:rPr>
              <a:t>sobretensiones</a:t>
            </a:r>
            <a:r>
              <a:rPr lang="es-ES" dirty="0" smtClean="0">
                <a:solidFill>
                  <a:srgbClr val="FF0000"/>
                </a:solidFill>
              </a:rPr>
              <a:t> de origen interno o externo.</a:t>
            </a:r>
          </a:p>
          <a:p>
            <a:pPr algn="just"/>
            <a:r>
              <a:rPr lang="es-ES" dirty="0" smtClean="0">
                <a:solidFill>
                  <a:srgbClr val="FF0000"/>
                </a:solidFill>
              </a:rPr>
              <a:t>c) Efecto de la </a:t>
            </a:r>
            <a:r>
              <a:rPr lang="es-ES" u="sng" dirty="0" smtClean="0">
                <a:solidFill>
                  <a:schemeClr val="tx1"/>
                </a:solidFill>
              </a:rPr>
              <a:t>humedad</a:t>
            </a:r>
            <a:r>
              <a:rPr lang="es-ES" dirty="0" smtClean="0">
                <a:solidFill>
                  <a:srgbClr val="FF0000"/>
                </a:solidFill>
              </a:rPr>
              <a:t> en el terreno y medio ambiente.</a:t>
            </a:r>
          </a:p>
          <a:p>
            <a:pPr algn="just"/>
            <a:r>
              <a:rPr lang="es-ES" dirty="0" smtClean="0">
                <a:solidFill>
                  <a:srgbClr val="FF0000"/>
                </a:solidFill>
              </a:rPr>
              <a:t>d) </a:t>
            </a:r>
            <a:r>
              <a:rPr lang="es-ES" u="sng" dirty="0" smtClean="0">
                <a:solidFill>
                  <a:schemeClr val="tx1"/>
                </a:solidFill>
              </a:rPr>
              <a:t>Fallas mecánicas </a:t>
            </a:r>
            <a:r>
              <a:rPr lang="es-ES" dirty="0" smtClean="0">
                <a:solidFill>
                  <a:srgbClr val="FF0000"/>
                </a:solidFill>
              </a:rPr>
              <a:t>en las máquinas o líneas.</a:t>
            </a:r>
          </a:p>
          <a:p>
            <a:pPr algn="just"/>
            <a:r>
              <a:rPr lang="es-ES" dirty="0" smtClean="0">
                <a:solidFill>
                  <a:srgbClr val="FF0000"/>
                </a:solidFill>
              </a:rPr>
              <a:t>e) </a:t>
            </a:r>
            <a:r>
              <a:rPr lang="es-ES" u="sng" dirty="0" smtClean="0">
                <a:solidFill>
                  <a:schemeClr val="tx1"/>
                </a:solidFill>
              </a:rPr>
              <a:t>Errores humanos </a:t>
            </a:r>
            <a:r>
              <a:rPr lang="es-ES" dirty="0" smtClean="0">
                <a:solidFill>
                  <a:srgbClr val="FF0000"/>
                </a:solidFill>
              </a:rPr>
              <a:t>en maniobras.</a:t>
            </a:r>
          </a:p>
          <a:p>
            <a:pPr algn="just"/>
            <a:r>
              <a:rPr lang="es-ES" dirty="0" smtClean="0">
                <a:solidFill>
                  <a:srgbClr val="FF0000"/>
                </a:solidFill>
              </a:rPr>
              <a:t>f) </a:t>
            </a:r>
            <a:r>
              <a:rPr lang="es-ES" u="sng" dirty="0" smtClean="0">
                <a:solidFill>
                  <a:schemeClr val="tx1"/>
                </a:solidFill>
              </a:rPr>
              <a:t>Sobrecarga</a:t>
            </a:r>
            <a:r>
              <a:rPr lang="es-ES" dirty="0" smtClean="0">
                <a:solidFill>
                  <a:srgbClr val="FF0000"/>
                </a:solidFill>
              </a:rPr>
              <a:t> de equipo.</a:t>
            </a:r>
          </a:p>
          <a:p>
            <a:pPr algn="just"/>
            <a:r>
              <a:rPr lang="es-ES" dirty="0" smtClean="0">
                <a:solidFill>
                  <a:srgbClr val="FF0000"/>
                </a:solidFill>
              </a:rPr>
              <a:t>g) Accidentes provocados por </a:t>
            </a:r>
            <a:r>
              <a:rPr lang="es-ES" u="sng" dirty="0" smtClean="0">
                <a:solidFill>
                  <a:schemeClr val="tx1"/>
                </a:solidFill>
              </a:rPr>
              <a:t>animales.</a:t>
            </a:r>
          </a:p>
          <a:p>
            <a:pPr algn="l"/>
            <a:endParaRPr lang="es-ES" dirty="0"/>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692695"/>
          </a:xfrm>
          <a:solidFill>
            <a:srgbClr val="FFFF00"/>
          </a:solidFill>
        </p:spPr>
        <p:txBody>
          <a:bodyPr>
            <a:normAutofit fontScale="90000"/>
          </a:bodyPr>
          <a:lstStyle/>
          <a:p>
            <a:r>
              <a:rPr lang="es-ES" sz="4800" dirty="0" smtClean="0">
                <a:solidFill>
                  <a:srgbClr val="FF0000"/>
                </a:solidFill>
                <a:latin typeface="Bauhaus 93" pitchFamily="82" charset="0"/>
              </a:rPr>
              <a:t>Efectos de las fallas </a:t>
            </a:r>
            <a:endParaRPr lang="es-ES" sz="4800" dirty="0">
              <a:solidFill>
                <a:srgbClr val="FF0000"/>
              </a:solidFill>
              <a:latin typeface="Bauhaus 93" pitchFamily="82" charset="0"/>
            </a:endParaRPr>
          </a:p>
        </p:txBody>
      </p:sp>
      <p:sp>
        <p:nvSpPr>
          <p:cNvPr id="3" name="2 Subtítulo"/>
          <p:cNvSpPr>
            <a:spLocks noGrp="1"/>
          </p:cNvSpPr>
          <p:nvPr>
            <p:ph type="subTitle" idx="1"/>
          </p:nvPr>
        </p:nvSpPr>
        <p:spPr>
          <a:xfrm>
            <a:off x="0" y="908720"/>
            <a:ext cx="9144000" cy="5447630"/>
          </a:xfrm>
          <a:solidFill>
            <a:schemeClr val="bg1">
              <a:lumMod val="85000"/>
            </a:schemeClr>
          </a:solidFill>
        </p:spPr>
        <p:txBody>
          <a:bodyPr>
            <a:normAutofit/>
          </a:bodyPr>
          <a:lstStyle/>
          <a:p>
            <a:pPr algn="l">
              <a:buFont typeface="Arial" pitchFamily="34" charset="0"/>
              <a:buChar char="•"/>
            </a:pPr>
            <a:r>
              <a:rPr lang="es-ES" sz="2000" b="1" u="sng" dirty="0" smtClean="0">
                <a:solidFill>
                  <a:srgbClr val="00CC00"/>
                </a:solidFill>
              </a:rPr>
              <a:t>SOBRECARGAS</a:t>
            </a:r>
            <a:r>
              <a:rPr lang="es-ES" sz="2000" b="1" dirty="0" smtClean="0">
                <a:solidFill>
                  <a:srgbClr val="FF0000"/>
                </a:solidFill>
              </a:rPr>
              <a:t>: </a:t>
            </a:r>
            <a:r>
              <a:rPr lang="es-ES" sz="2000" dirty="0" smtClean="0">
                <a:solidFill>
                  <a:srgbClr val="FF0000"/>
                </a:solidFill>
              </a:rPr>
              <a:t>Es una corriente superior a la nominal ,generalmente en el rango de 105 y hasta 200% de su corriente nominal, ocasionada por una condición anormal en alguna parte propio equipo o del sistema que se esta alimentando.</a:t>
            </a:r>
          </a:p>
          <a:p>
            <a:pPr algn="l">
              <a:buFont typeface="Arial" pitchFamily="34" charset="0"/>
              <a:buChar char="•"/>
            </a:pPr>
            <a:endParaRPr lang="es-ES" sz="2000" dirty="0" smtClean="0">
              <a:solidFill>
                <a:srgbClr val="FF0000"/>
              </a:solidFill>
            </a:endParaRPr>
          </a:p>
          <a:p>
            <a:pPr algn="l">
              <a:buFont typeface="Arial" pitchFamily="34" charset="0"/>
              <a:buChar char="•"/>
            </a:pPr>
            <a:r>
              <a:rPr lang="es-ES" sz="2000" b="1" u="sng" dirty="0" smtClean="0">
                <a:solidFill>
                  <a:srgbClr val="1109B7"/>
                </a:solidFill>
              </a:rPr>
              <a:t>CORTOCIRCUITOS</a:t>
            </a:r>
            <a:r>
              <a:rPr lang="es-ES" sz="2000" b="1" dirty="0" smtClean="0">
                <a:solidFill>
                  <a:srgbClr val="FF0000"/>
                </a:solidFill>
              </a:rPr>
              <a:t>: </a:t>
            </a:r>
            <a:r>
              <a:rPr lang="es-ES" sz="2000" dirty="0" smtClean="0">
                <a:solidFill>
                  <a:srgbClr val="FF0000"/>
                </a:solidFill>
              </a:rPr>
              <a:t>Son corrientes debidas a una falla del aislamiento en algún punto del sistema ( entre fases y/o a tierra)generalmente son de valores altos en el punto de la falla, con magnitudes de 10 o mas veces la corriente nominal de operación.</a:t>
            </a:r>
          </a:p>
          <a:p>
            <a:pPr algn="l">
              <a:buFont typeface="Arial" pitchFamily="34" charset="0"/>
              <a:buChar char="•"/>
            </a:pPr>
            <a:endParaRPr lang="es-ES" sz="2000" dirty="0" smtClean="0">
              <a:solidFill>
                <a:srgbClr val="FF0000"/>
              </a:solidFill>
            </a:endParaRPr>
          </a:p>
          <a:p>
            <a:pPr algn="l">
              <a:buFont typeface="Arial" pitchFamily="34" charset="0"/>
              <a:buChar char="•"/>
            </a:pPr>
            <a:r>
              <a:rPr lang="es-ES" sz="2000" b="1" u="sng" dirty="0" smtClean="0">
                <a:solidFill>
                  <a:srgbClr val="0070C0"/>
                </a:solidFill>
              </a:rPr>
              <a:t>CAIDA DE TENSION</a:t>
            </a:r>
            <a:r>
              <a:rPr lang="es-ES" sz="2000" dirty="0" smtClean="0">
                <a:solidFill>
                  <a:srgbClr val="FF0000"/>
                </a:solidFill>
              </a:rPr>
              <a:t>: El bajo voltaje puede ser ocasionado por una mala  regulación del sistema  por un mal diseño de la instalación o por una condición de  sobrecarga , la cual podría presentarse durante el arranque de motores grandes a tensión plena. </a:t>
            </a:r>
          </a:p>
          <a:p>
            <a:pPr algn="l">
              <a:buFont typeface="Arial" pitchFamily="34" charset="0"/>
              <a:buChar char="•"/>
            </a:pPr>
            <a:endParaRPr lang="es-ES" sz="2000" dirty="0" smtClean="0">
              <a:solidFill>
                <a:srgbClr val="FF0000"/>
              </a:solidFill>
            </a:endParaRPr>
          </a:p>
          <a:p>
            <a:pPr algn="l">
              <a:buFont typeface="Arial" pitchFamily="34" charset="0"/>
              <a:buChar char="•"/>
            </a:pPr>
            <a:r>
              <a:rPr lang="es-ES" sz="2000" b="1" u="sng" dirty="0" smtClean="0">
                <a:solidFill>
                  <a:srgbClr val="00CC00"/>
                </a:solidFill>
              </a:rPr>
              <a:t>SOBREVOLTAJES</a:t>
            </a:r>
            <a:r>
              <a:rPr lang="es-ES" sz="2000" b="1" dirty="0" smtClean="0">
                <a:solidFill>
                  <a:srgbClr val="00CC00"/>
                </a:solidFill>
              </a:rPr>
              <a:t>: </a:t>
            </a:r>
            <a:r>
              <a:rPr lang="es-ES" sz="2000" b="1" dirty="0" smtClean="0">
                <a:solidFill>
                  <a:srgbClr val="FF0000"/>
                </a:solidFill>
              </a:rPr>
              <a:t>Elevación del voltaje nominal a valores que puede dañar el aislamiento de los equipos.</a:t>
            </a:r>
          </a:p>
          <a:p>
            <a:pPr algn="l">
              <a:buFont typeface="Arial" pitchFamily="34" charset="0"/>
              <a:buChar char="•"/>
            </a:pPr>
            <a:endParaRPr lang="es-ES" sz="2000" b="1" dirty="0" smtClean="0">
              <a:solidFill>
                <a:srgbClr val="FF0000"/>
              </a:solidFill>
            </a:endParaRPr>
          </a:p>
          <a:p>
            <a:pPr algn="l">
              <a:buFont typeface="Arial" pitchFamily="34" charset="0"/>
              <a:buChar char="•"/>
            </a:pPr>
            <a:endParaRPr lang="es-ES" sz="2000" b="1" dirty="0" smtClean="0">
              <a:solidFill>
                <a:srgbClr val="00CC00"/>
              </a:solidFill>
            </a:endParaRPr>
          </a:p>
          <a:p>
            <a:pPr algn="l"/>
            <a:endParaRPr lang="es-ES" sz="2000" dirty="0">
              <a:solidFill>
                <a:srgbClr val="FF0000"/>
              </a:solidFill>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
            <a:ext cx="8784976" cy="692696"/>
          </a:xfrm>
          <a:solidFill>
            <a:srgbClr val="00B0F0"/>
          </a:solidFill>
        </p:spPr>
        <p:txBody>
          <a:bodyPr>
            <a:noAutofit/>
          </a:bodyPr>
          <a:lstStyle/>
          <a:p>
            <a:r>
              <a:rPr lang="es-ES" sz="2800" b="1" dirty="0" smtClean="0">
                <a:latin typeface="Bauhaus 93" pitchFamily="82" charset="0"/>
              </a:rPr>
              <a:t>FUNCIONES DE UN SISTEMA DE PROTECCION</a:t>
            </a:r>
            <a:endParaRPr lang="es-ES" sz="2800" b="1" dirty="0">
              <a:latin typeface="Bauhaus 93" pitchFamily="82" charset="0"/>
            </a:endParaRPr>
          </a:p>
        </p:txBody>
      </p:sp>
      <p:sp>
        <p:nvSpPr>
          <p:cNvPr id="3" name="2 Subtítulo"/>
          <p:cNvSpPr>
            <a:spLocks noGrp="1"/>
          </p:cNvSpPr>
          <p:nvPr>
            <p:ph type="subTitle" idx="1"/>
          </p:nvPr>
        </p:nvSpPr>
        <p:spPr>
          <a:xfrm>
            <a:off x="251520" y="1124744"/>
            <a:ext cx="8496944" cy="5400600"/>
          </a:xfrm>
          <a:solidFill>
            <a:srgbClr val="FFC000"/>
          </a:solidFill>
        </p:spPr>
        <p:txBody>
          <a:bodyPr>
            <a:normAutofit/>
          </a:bodyPr>
          <a:lstStyle/>
          <a:p>
            <a:pPr marL="457200" indent="-457200" algn="l">
              <a:buAutoNum type="arabicPeriod"/>
              <a:tabLst>
                <a:tab pos="1524000" algn="l"/>
              </a:tabLst>
            </a:pPr>
            <a:r>
              <a:rPr lang="es-ES" sz="2000" u="sng" dirty="0" smtClean="0">
                <a:solidFill>
                  <a:srgbClr val="FF0000"/>
                </a:solidFill>
                <a:latin typeface="Arial" pitchFamily="34" charset="0"/>
                <a:cs typeface="Arial" pitchFamily="34" charset="0"/>
              </a:rPr>
              <a:t>Detectar fallas</a:t>
            </a:r>
            <a:r>
              <a:rPr lang="es-ES" sz="2000" dirty="0" smtClean="0">
                <a:solidFill>
                  <a:schemeClr val="tx1"/>
                </a:solidFill>
                <a:latin typeface="Arial" pitchFamily="34" charset="0"/>
                <a:cs typeface="Arial" pitchFamily="34" charset="0"/>
              </a:rPr>
              <a:t> rápidamente en cualquier punto del sistema para aislarlas y minimizar sus efectos (térmicos y dinámicos) para evitar daños al personal y minimizar daños al equipo fallado así como las instalaciones adyacentes</a:t>
            </a:r>
            <a:r>
              <a:rPr lang="es-ES" sz="2800" dirty="0" smtClean="0">
                <a:solidFill>
                  <a:schemeClr val="tx1"/>
                </a:solidFill>
              </a:rPr>
              <a:t>.</a:t>
            </a:r>
          </a:p>
          <a:p>
            <a:pPr marL="514350" indent="-514350" algn="l">
              <a:buAutoNum type="arabicPeriod"/>
              <a:tabLst>
                <a:tab pos="1524000" algn="l"/>
              </a:tabLst>
            </a:pPr>
            <a:r>
              <a:rPr lang="es-ES" sz="2000" u="sng" dirty="0" smtClean="0">
                <a:solidFill>
                  <a:srgbClr val="000099"/>
                </a:solidFill>
                <a:latin typeface="Arial" pitchFamily="34" charset="0"/>
                <a:cs typeface="Arial" pitchFamily="34" charset="0"/>
              </a:rPr>
              <a:t>Mantener la mayor parte </a:t>
            </a:r>
            <a:r>
              <a:rPr lang="es-ES" sz="2000" dirty="0" smtClean="0">
                <a:solidFill>
                  <a:schemeClr val="tx1"/>
                </a:solidFill>
                <a:latin typeface="Arial" pitchFamily="34" charset="0"/>
                <a:cs typeface="Arial" pitchFamily="34" charset="0"/>
              </a:rPr>
              <a:t>del sistema interconectado, de modo que solo la parte con falla sea aislada para mantener la continuidad y estabilidad del sistema.</a:t>
            </a:r>
          </a:p>
          <a:p>
            <a:pPr marL="514350" indent="-514350" algn="l">
              <a:buAutoNum type="arabicPeriod"/>
              <a:tabLst>
                <a:tab pos="1524000" algn="l"/>
              </a:tabLst>
            </a:pPr>
            <a:r>
              <a:rPr lang="es-ES" sz="2000" u="sng" dirty="0" smtClean="0">
                <a:solidFill>
                  <a:srgbClr val="00CC00"/>
                </a:solidFill>
                <a:latin typeface="Arial" pitchFamily="34" charset="0"/>
                <a:cs typeface="Arial" pitchFamily="34" charset="0"/>
              </a:rPr>
              <a:t>Minimizar la posibilidad </a:t>
            </a:r>
            <a:r>
              <a:rPr lang="es-ES" sz="2000" dirty="0" smtClean="0">
                <a:solidFill>
                  <a:schemeClr val="tx1"/>
                </a:solidFill>
                <a:latin typeface="Arial" pitchFamily="34" charset="0"/>
                <a:cs typeface="Arial" pitchFamily="34" charset="0"/>
              </a:rPr>
              <a:t>de que se produzca fuego.</a:t>
            </a:r>
          </a:p>
          <a:p>
            <a:pPr marL="514350" indent="-514350" algn="l">
              <a:buAutoNum type="arabicPeriod"/>
              <a:tabLst>
                <a:tab pos="1524000" algn="l"/>
              </a:tabLst>
            </a:pPr>
            <a:r>
              <a:rPr lang="es-ES" sz="2000" dirty="0" smtClean="0">
                <a:solidFill>
                  <a:schemeClr val="tx1"/>
                </a:solidFill>
                <a:latin typeface="Arial" pitchFamily="34" charset="0"/>
                <a:cs typeface="Arial" pitchFamily="34" charset="0"/>
              </a:rPr>
              <a:t>Ser capaz de discriminar una condición normal(por ejemplo arranque de un motor, magnetización de un transformador) de una condición anormal para evitar disparos en falso, además debe ser confiable(operar cuando se requiera).</a:t>
            </a:r>
          </a:p>
          <a:p>
            <a:pPr marL="514350" indent="-514350" algn="l">
              <a:buAutoNum type="arabicPeriod"/>
              <a:tabLst>
                <a:tab pos="1524000" algn="l"/>
              </a:tabLst>
            </a:pPr>
            <a:r>
              <a:rPr lang="es-ES" sz="2000" dirty="0" smtClean="0">
                <a:solidFill>
                  <a:schemeClr val="tx1"/>
                </a:solidFill>
                <a:latin typeface="Arial" pitchFamily="34" charset="0"/>
                <a:cs typeface="Arial" pitchFamily="34" charset="0"/>
              </a:rPr>
              <a:t>En sistemas de distribución aéreos, restablecer el sistema a su configuración original lo mas rápido posible (mediante </a:t>
            </a:r>
            <a:r>
              <a:rPr lang="es-ES" sz="2000" dirty="0" err="1" smtClean="0">
                <a:solidFill>
                  <a:schemeClr val="tx1"/>
                </a:solidFill>
                <a:latin typeface="Arial" pitchFamily="34" charset="0"/>
                <a:cs typeface="Arial" pitchFamily="34" charset="0"/>
              </a:rPr>
              <a:t>recierres</a:t>
            </a:r>
            <a:r>
              <a:rPr lang="es-ES" sz="2000" dirty="0" smtClean="0">
                <a:solidFill>
                  <a:schemeClr val="tx1"/>
                </a:solidFill>
                <a:latin typeface="Arial" pitchFamily="34" charset="0"/>
                <a:cs typeface="Arial" pitchFamily="34" charset="0"/>
              </a:rPr>
              <a:t>).</a:t>
            </a:r>
          </a:p>
          <a:p>
            <a:pPr marL="514350" indent="-514350" algn="l">
              <a:buAutoNum type="arabicPeriod"/>
              <a:tabLst>
                <a:tab pos="1524000" algn="l"/>
              </a:tabLst>
            </a:pPr>
            <a:endParaRPr lang="es-ES" sz="2000" dirty="0">
              <a:solidFill>
                <a:schemeClr val="tx1"/>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1124743"/>
          </a:xfrm>
          <a:solidFill>
            <a:srgbClr val="00B0F0"/>
          </a:solidFill>
        </p:spPr>
        <p:txBody>
          <a:bodyPr>
            <a:noAutofit/>
          </a:bodyPr>
          <a:lstStyle/>
          <a:p>
            <a:r>
              <a:rPr lang="es-ES" sz="3600" dirty="0" smtClean="0">
                <a:latin typeface="Bauhaus 93" pitchFamily="82" charset="0"/>
                <a:cs typeface="Arial" pitchFamily="34" charset="0"/>
              </a:rPr>
              <a:t>DEFINICION DE RELEVADOR DE PROTECCION</a:t>
            </a:r>
            <a:endParaRPr lang="es-ES" sz="3600" dirty="0">
              <a:latin typeface="Bauhaus 93" pitchFamily="82" charset="0"/>
              <a:cs typeface="Arial" pitchFamily="34" charset="0"/>
            </a:endParaRPr>
          </a:p>
        </p:txBody>
      </p:sp>
      <p:sp>
        <p:nvSpPr>
          <p:cNvPr id="3" name="2 Subtítulo"/>
          <p:cNvSpPr>
            <a:spLocks noGrp="1"/>
          </p:cNvSpPr>
          <p:nvPr>
            <p:ph type="subTitle" idx="1"/>
          </p:nvPr>
        </p:nvSpPr>
        <p:spPr>
          <a:xfrm>
            <a:off x="107504" y="1340768"/>
            <a:ext cx="9036496" cy="5328592"/>
          </a:xfrm>
          <a:solidFill>
            <a:srgbClr val="00B050"/>
          </a:solidFill>
        </p:spPr>
        <p:txBody>
          <a:bodyPr>
            <a:noAutofit/>
          </a:bodyPr>
          <a:lstStyle/>
          <a:p>
            <a:pPr algn="just"/>
            <a:endParaRPr lang="es-ES" sz="2400" b="1" dirty="0" smtClean="0">
              <a:solidFill>
                <a:srgbClr val="FF0000"/>
              </a:solidFill>
              <a:latin typeface="Arial" pitchFamily="34" charset="0"/>
              <a:cs typeface="Arial" pitchFamily="34" charset="0"/>
            </a:endParaRPr>
          </a:p>
          <a:p>
            <a:pPr algn="just"/>
            <a:r>
              <a:rPr lang="es-ES" sz="2400" b="1" dirty="0" smtClean="0">
                <a:solidFill>
                  <a:srgbClr val="FF0000"/>
                </a:solidFill>
                <a:latin typeface="Arial" pitchFamily="34" charset="0"/>
                <a:cs typeface="Arial" pitchFamily="34" charset="0"/>
              </a:rPr>
              <a:t>SE DEFINE AL </a:t>
            </a:r>
            <a:r>
              <a:rPr lang="es-ES" sz="2400" b="1" dirty="0" smtClean="0">
                <a:solidFill>
                  <a:srgbClr val="000099"/>
                </a:solidFill>
                <a:latin typeface="Arial" pitchFamily="34" charset="0"/>
                <a:cs typeface="Arial" pitchFamily="34" charset="0"/>
              </a:rPr>
              <a:t>RELEVADOR DE PROTECCIÓN</a:t>
            </a:r>
            <a:r>
              <a:rPr lang="es-ES" sz="2400" b="1" dirty="0" smtClean="0">
                <a:solidFill>
                  <a:srgbClr val="FF0000"/>
                </a:solidFill>
                <a:latin typeface="Arial" pitchFamily="34" charset="0"/>
                <a:cs typeface="Arial" pitchFamily="34" charset="0"/>
              </a:rPr>
              <a:t>, COMO EL</a:t>
            </a:r>
          </a:p>
          <a:p>
            <a:pPr algn="just"/>
            <a:r>
              <a:rPr lang="es-ES" sz="2400" dirty="0" smtClean="0">
                <a:solidFill>
                  <a:srgbClr val="FF0000"/>
                </a:solidFill>
                <a:latin typeface="Arial" pitchFamily="34" charset="0"/>
                <a:cs typeface="Arial" pitchFamily="34" charset="0"/>
              </a:rPr>
              <a:t>DISPOSITIVO ELECTROMECÁNICO, ESTÁTICO O</a:t>
            </a:r>
          </a:p>
          <a:p>
            <a:pPr algn="just"/>
            <a:r>
              <a:rPr lang="es-ES" sz="2400" dirty="0" smtClean="0">
                <a:solidFill>
                  <a:srgbClr val="FF0000"/>
                </a:solidFill>
                <a:latin typeface="Arial" pitchFamily="34" charset="0"/>
                <a:cs typeface="Arial" pitchFamily="34" charset="0"/>
              </a:rPr>
              <a:t>MICROPROCESADO QUE HA SIDO DISEÑADO PARA</a:t>
            </a:r>
          </a:p>
          <a:p>
            <a:pPr algn="just"/>
            <a:r>
              <a:rPr lang="es-ES" sz="2400" dirty="0" smtClean="0">
                <a:solidFill>
                  <a:srgbClr val="FF0000"/>
                </a:solidFill>
                <a:latin typeface="Arial" pitchFamily="34" charset="0"/>
                <a:cs typeface="Arial" pitchFamily="34" charset="0"/>
              </a:rPr>
              <a:t>DETECTAR, POR MEDIO DE TRANSFORMADORES DE</a:t>
            </a:r>
          </a:p>
          <a:p>
            <a:pPr algn="just"/>
            <a:r>
              <a:rPr lang="es-ES" sz="2400" dirty="0" smtClean="0">
                <a:solidFill>
                  <a:srgbClr val="FF0000"/>
                </a:solidFill>
                <a:latin typeface="Arial" pitchFamily="34" charset="0"/>
                <a:cs typeface="Arial" pitchFamily="34" charset="0"/>
              </a:rPr>
              <a:t>INSTRUMENTOS, CONDICIONES ANORMALES DE OPERACIÓN EN UN SISTEMA ELÉCTRICO DE POTENCIA Y OPERAR EN LIMITES PREAJUSTADOS PARA ELIMINAR ESTA CONDICIÓN.</a:t>
            </a:r>
            <a:endParaRPr lang="es-ES" sz="24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1296143"/>
          </a:xfrm>
          <a:solidFill>
            <a:srgbClr val="00B0F0"/>
          </a:solidFill>
        </p:spPr>
        <p:txBody>
          <a:bodyPr>
            <a:normAutofit fontScale="90000"/>
          </a:bodyPr>
          <a:lstStyle/>
          <a:p>
            <a:r>
              <a:rPr lang="es-ES" dirty="0" smtClean="0">
                <a:latin typeface="Bauhaus 93" pitchFamily="82" charset="0"/>
              </a:rPr>
              <a:t>CARACTERÍSTICAS FUNCIONALES</a:t>
            </a:r>
            <a:br>
              <a:rPr lang="es-ES" dirty="0" smtClean="0">
                <a:latin typeface="Bauhaus 93" pitchFamily="82" charset="0"/>
              </a:rPr>
            </a:br>
            <a:r>
              <a:rPr lang="es-ES" dirty="0" smtClean="0">
                <a:latin typeface="Bauhaus 93" pitchFamily="82" charset="0"/>
              </a:rPr>
              <a:t>DE LA PROTECCIÓN</a:t>
            </a:r>
            <a:endParaRPr lang="es-ES" dirty="0">
              <a:latin typeface="Bauhaus 93" pitchFamily="82" charset="0"/>
            </a:endParaRPr>
          </a:p>
        </p:txBody>
      </p:sp>
      <p:sp>
        <p:nvSpPr>
          <p:cNvPr id="3" name="2 Subtítulo"/>
          <p:cNvSpPr>
            <a:spLocks noGrp="1"/>
          </p:cNvSpPr>
          <p:nvPr>
            <p:ph type="subTitle" idx="1"/>
          </p:nvPr>
        </p:nvSpPr>
        <p:spPr>
          <a:xfrm>
            <a:off x="395536" y="2132856"/>
            <a:ext cx="8352928" cy="3505944"/>
          </a:xfrm>
          <a:solidFill>
            <a:schemeClr val="tx2">
              <a:lumMod val="60000"/>
              <a:lumOff val="40000"/>
            </a:schemeClr>
          </a:solidFill>
        </p:spPr>
        <p:txBody>
          <a:bodyPr/>
          <a:lstStyle/>
          <a:p>
            <a:pPr algn="l"/>
            <a:r>
              <a:rPr lang="es-ES" dirty="0" smtClean="0">
                <a:solidFill>
                  <a:srgbClr val="FF0000"/>
                </a:solidFill>
                <a:latin typeface="Arial Black" pitchFamily="34" charset="0"/>
              </a:rPr>
              <a:t>1. Sensibilidad</a:t>
            </a:r>
          </a:p>
          <a:p>
            <a:pPr algn="l"/>
            <a:r>
              <a:rPr lang="es-ES" dirty="0" smtClean="0">
                <a:solidFill>
                  <a:srgbClr val="FF0000"/>
                </a:solidFill>
                <a:latin typeface="Arial Black" pitchFamily="34" charset="0"/>
              </a:rPr>
              <a:t>2. Selectividad</a:t>
            </a:r>
          </a:p>
          <a:p>
            <a:pPr algn="l"/>
            <a:r>
              <a:rPr lang="es-ES" dirty="0" smtClean="0">
                <a:solidFill>
                  <a:srgbClr val="FF0000"/>
                </a:solidFill>
                <a:latin typeface="Arial Black" pitchFamily="34" charset="0"/>
              </a:rPr>
              <a:t>3. Velocidad</a:t>
            </a:r>
          </a:p>
          <a:p>
            <a:pPr algn="l"/>
            <a:r>
              <a:rPr lang="es-ES" dirty="0" smtClean="0">
                <a:solidFill>
                  <a:srgbClr val="FF0000"/>
                </a:solidFill>
                <a:latin typeface="Arial Black" pitchFamily="34" charset="0"/>
              </a:rPr>
              <a:t>4. Confiabilidad</a:t>
            </a:r>
          </a:p>
          <a:p>
            <a:pPr algn="l"/>
            <a:r>
              <a:rPr lang="es-ES" dirty="0" smtClean="0">
                <a:solidFill>
                  <a:srgbClr val="FF0000"/>
                </a:solidFill>
                <a:latin typeface="Arial Black" pitchFamily="34" charset="0"/>
              </a:rPr>
              <a:t>5. Simplicidad</a:t>
            </a:r>
          </a:p>
          <a:p>
            <a:pPr algn="l"/>
            <a:r>
              <a:rPr lang="es-ES" dirty="0" smtClean="0">
                <a:solidFill>
                  <a:srgbClr val="FF0000"/>
                </a:solidFill>
                <a:latin typeface="Arial Black" pitchFamily="34" charset="0"/>
              </a:rPr>
              <a:t>6. Economía.</a:t>
            </a:r>
            <a:endParaRPr lang="es-ES" dirty="0">
              <a:solidFill>
                <a:srgbClr val="FF0000"/>
              </a:solidFill>
              <a:latin typeface="Arial Black"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980727"/>
          </a:xfrm>
          <a:solidFill>
            <a:srgbClr val="FFFF00"/>
          </a:solidFill>
        </p:spPr>
        <p:txBody>
          <a:bodyPr/>
          <a:lstStyle/>
          <a:p>
            <a:r>
              <a:rPr lang="es-ES" dirty="0" smtClean="0">
                <a:latin typeface="Bauhaus 93" pitchFamily="82" charset="0"/>
              </a:rPr>
              <a:t>SENSIBILIDAD</a:t>
            </a:r>
            <a:endParaRPr lang="es-ES" dirty="0">
              <a:latin typeface="Bauhaus 93" pitchFamily="82" charset="0"/>
            </a:endParaRPr>
          </a:p>
        </p:txBody>
      </p:sp>
      <p:sp>
        <p:nvSpPr>
          <p:cNvPr id="3" name="2 Subtítulo"/>
          <p:cNvSpPr>
            <a:spLocks noGrp="1"/>
          </p:cNvSpPr>
          <p:nvPr>
            <p:ph type="subTitle" idx="1"/>
          </p:nvPr>
        </p:nvSpPr>
        <p:spPr>
          <a:xfrm>
            <a:off x="395536" y="2204864"/>
            <a:ext cx="8352928" cy="3433936"/>
          </a:xfrm>
          <a:solidFill>
            <a:srgbClr val="00CC00"/>
          </a:solidFill>
        </p:spPr>
        <p:txBody>
          <a:bodyPr>
            <a:normAutofit/>
          </a:bodyPr>
          <a:lstStyle/>
          <a:p>
            <a:r>
              <a:rPr lang="es-ES" dirty="0" smtClean="0">
                <a:solidFill>
                  <a:srgbClr val="FF0000"/>
                </a:solidFill>
                <a:latin typeface="Arial" pitchFamily="34" charset="0"/>
                <a:cs typeface="Arial" pitchFamily="34" charset="0"/>
              </a:rPr>
              <a:t>Todos los</a:t>
            </a:r>
          </a:p>
          <a:p>
            <a:r>
              <a:rPr lang="es-ES" dirty="0" smtClean="0">
                <a:solidFill>
                  <a:srgbClr val="FF0000"/>
                </a:solidFill>
                <a:latin typeface="Arial" pitchFamily="34" charset="0"/>
                <a:cs typeface="Arial" pitchFamily="34" charset="0"/>
              </a:rPr>
              <a:t>equipos de protección deben ser lo</a:t>
            </a:r>
          </a:p>
          <a:p>
            <a:r>
              <a:rPr lang="es-ES" dirty="0" smtClean="0">
                <a:solidFill>
                  <a:srgbClr val="FF0000"/>
                </a:solidFill>
                <a:latin typeface="Arial" pitchFamily="34" charset="0"/>
                <a:cs typeface="Arial" pitchFamily="34" charset="0"/>
              </a:rPr>
              <a:t>suficientemente sensibles para que operen</a:t>
            </a:r>
          </a:p>
          <a:p>
            <a:r>
              <a:rPr lang="es-ES" dirty="0" smtClean="0">
                <a:solidFill>
                  <a:srgbClr val="FF0000"/>
                </a:solidFill>
                <a:latin typeface="Arial" pitchFamily="34" charset="0"/>
                <a:cs typeface="Arial" pitchFamily="34" charset="0"/>
              </a:rPr>
              <a:t>correctamente cuando se requiera para detectar los valores mínimos de falla vistos desde su punto de instalación.</a:t>
            </a:r>
            <a:endParaRPr lang="es-ES"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836711"/>
          </a:xfrm>
          <a:solidFill>
            <a:srgbClr val="FFFF00"/>
          </a:solidFill>
        </p:spPr>
        <p:txBody>
          <a:bodyPr/>
          <a:lstStyle/>
          <a:p>
            <a:r>
              <a:rPr lang="es-ES" dirty="0" smtClean="0">
                <a:latin typeface="Bauhaus 93" pitchFamily="82" charset="0"/>
              </a:rPr>
              <a:t>SELECTIVIDAD </a:t>
            </a:r>
            <a:endParaRPr lang="es-ES" dirty="0">
              <a:latin typeface="Bauhaus 93" pitchFamily="82" charset="0"/>
            </a:endParaRPr>
          </a:p>
        </p:txBody>
      </p:sp>
      <p:sp>
        <p:nvSpPr>
          <p:cNvPr id="3" name="2 Subtítulo"/>
          <p:cNvSpPr>
            <a:spLocks noGrp="1"/>
          </p:cNvSpPr>
          <p:nvPr>
            <p:ph type="subTitle" idx="1"/>
          </p:nvPr>
        </p:nvSpPr>
        <p:spPr>
          <a:xfrm>
            <a:off x="179512" y="1196752"/>
            <a:ext cx="8964488" cy="4442048"/>
          </a:xfrm>
          <a:solidFill>
            <a:schemeClr val="bg1">
              <a:lumMod val="85000"/>
            </a:schemeClr>
          </a:solidFill>
        </p:spPr>
        <p:txBody>
          <a:bodyPr>
            <a:normAutofit/>
          </a:bodyPr>
          <a:lstStyle/>
          <a:p>
            <a:pPr algn="just"/>
            <a:r>
              <a:rPr lang="es-ES" dirty="0" smtClean="0">
                <a:solidFill>
                  <a:srgbClr val="FF0000"/>
                </a:solidFill>
                <a:latin typeface="Arial" pitchFamily="34" charset="0"/>
                <a:cs typeface="Arial" pitchFamily="34" charset="0"/>
              </a:rPr>
              <a:t>Los relés deben ser capaces de seleccionar entre las condiciones en que se requiere una</a:t>
            </a:r>
          </a:p>
          <a:p>
            <a:pPr algn="just"/>
            <a:r>
              <a:rPr lang="es-ES" dirty="0" smtClean="0">
                <a:solidFill>
                  <a:srgbClr val="FF0000"/>
                </a:solidFill>
                <a:latin typeface="Arial" pitchFamily="34" charset="0"/>
                <a:cs typeface="Arial" pitchFamily="34" charset="0"/>
              </a:rPr>
              <a:t>operación rápida y otras en las que debe operar con retraso de tiempo.</a:t>
            </a:r>
          </a:p>
          <a:p>
            <a:pPr algn="just"/>
            <a:r>
              <a:rPr lang="es-ES" dirty="0" smtClean="0">
                <a:solidFill>
                  <a:srgbClr val="FF0000"/>
                </a:solidFill>
                <a:latin typeface="Arial" pitchFamily="34" charset="0"/>
                <a:cs typeface="Arial" pitchFamily="34" charset="0"/>
              </a:rPr>
              <a:t>Mantener la máxima continuidad de servicio desconectando solo la parte que presente la falla.</a:t>
            </a:r>
            <a:endParaRPr lang="es-ES"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864095"/>
          </a:xfrm>
          <a:solidFill>
            <a:srgbClr val="FFFF00"/>
          </a:solidFill>
        </p:spPr>
        <p:txBody>
          <a:bodyPr/>
          <a:lstStyle/>
          <a:p>
            <a:r>
              <a:rPr lang="es-ES" dirty="0" smtClean="0">
                <a:latin typeface="Bauhaus 93" pitchFamily="82" charset="0"/>
              </a:rPr>
              <a:t>Velocidad </a:t>
            </a:r>
            <a:endParaRPr lang="es-ES" dirty="0">
              <a:latin typeface="Bauhaus 93" pitchFamily="82" charset="0"/>
            </a:endParaRPr>
          </a:p>
        </p:txBody>
      </p:sp>
      <p:sp>
        <p:nvSpPr>
          <p:cNvPr id="3" name="2 Subtítulo"/>
          <p:cNvSpPr>
            <a:spLocks noGrp="1"/>
          </p:cNvSpPr>
          <p:nvPr>
            <p:ph type="subTitle" idx="1"/>
          </p:nvPr>
        </p:nvSpPr>
        <p:spPr>
          <a:xfrm>
            <a:off x="539552" y="1916832"/>
            <a:ext cx="8136904" cy="2376264"/>
          </a:xfrm>
          <a:solidFill>
            <a:schemeClr val="tx2"/>
          </a:solidFill>
        </p:spPr>
        <p:txBody>
          <a:bodyPr/>
          <a:lstStyle/>
          <a:p>
            <a:r>
              <a:rPr lang="es-ES" dirty="0" smtClean="0">
                <a:solidFill>
                  <a:srgbClr val="FF0000"/>
                </a:solidFill>
                <a:latin typeface="Arial" pitchFamily="34" charset="0"/>
                <a:cs typeface="Arial" pitchFamily="34" charset="0"/>
              </a:rPr>
              <a:t>Mínimo tiempo de duración de la falla.</a:t>
            </a:r>
          </a:p>
          <a:p>
            <a:r>
              <a:rPr lang="es-ES" dirty="0" smtClean="0">
                <a:solidFill>
                  <a:srgbClr val="FF0000"/>
                </a:solidFill>
                <a:latin typeface="Arial" pitchFamily="34" charset="0"/>
                <a:cs typeface="Arial" pitchFamily="34" charset="0"/>
              </a:rPr>
              <a:t>Velocidad de respuesta adecuada de acuerdo al tipo de falla.</a:t>
            </a:r>
            <a:endParaRPr lang="es-ES"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772400" cy="1008111"/>
          </a:xfrm>
          <a:solidFill>
            <a:srgbClr val="FFFF00"/>
          </a:solidFill>
        </p:spPr>
        <p:txBody>
          <a:bodyPr/>
          <a:lstStyle/>
          <a:p>
            <a:r>
              <a:rPr lang="es-ES" dirty="0" smtClean="0">
                <a:latin typeface="Bauhaus 93" pitchFamily="82" charset="0"/>
              </a:rPr>
              <a:t>CONFIABILIDAD</a:t>
            </a:r>
            <a:endParaRPr lang="es-ES" dirty="0">
              <a:latin typeface="Bauhaus 93" pitchFamily="82" charset="0"/>
            </a:endParaRPr>
          </a:p>
        </p:txBody>
      </p:sp>
      <p:sp>
        <p:nvSpPr>
          <p:cNvPr id="3" name="2 Subtítulo"/>
          <p:cNvSpPr>
            <a:spLocks noGrp="1"/>
          </p:cNvSpPr>
          <p:nvPr>
            <p:ph type="subTitle" idx="1"/>
          </p:nvPr>
        </p:nvSpPr>
        <p:spPr>
          <a:xfrm>
            <a:off x="251520" y="2492896"/>
            <a:ext cx="8568952" cy="3145904"/>
          </a:xfrm>
          <a:solidFill>
            <a:schemeClr val="bg2">
              <a:lumMod val="10000"/>
            </a:schemeClr>
          </a:solidFill>
        </p:spPr>
        <p:txBody>
          <a:bodyPr>
            <a:normAutofit/>
          </a:bodyPr>
          <a:lstStyle/>
          <a:p>
            <a:r>
              <a:rPr lang="es-ES" dirty="0" smtClean="0">
                <a:solidFill>
                  <a:srgbClr val="FF0000"/>
                </a:solidFill>
                <a:latin typeface="Arial" pitchFamily="34" charset="0"/>
                <a:cs typeface="Arial" pitchFamily="34" charset="0"/>
              </a:rPr>
              <a:t>Es un</a:t>
            </a:r>
          </a:p>
          <a:p>
            <a:r>
              <a:rPr lang="es-ES" dirty="0" smtClean="0">
                <a:solidFill>
                  <a:srgbClr val="FF0000"/>
                </a:solidFill>
                <a:latin typeface="Arial" pitchFamily="34" charset="0"/>
                <a:cs typeface="Arial" pitchFamily="34" charset="0"/>
              </a:rPr>
              <a:t>requerimiento básico que el equipo de</a:t>
            </a:r>
          </a:p>
          <a:p>
            <a:r>
              <a:rPr lang="es-ES" dirty="0" smtClean="0">
                <a:solidFill>
                  <a:srgbClr val="FF0000"/>
                </a:solidFill>
                <a:latin typeface="Arial" pitchFamily="34" charset="0"/>
                <a:cs typeface="Arial" pitchFamily="34" charset="0"/>
              </a:rPr>
              <a:t>protección sea confiable.</a:t>
            </a:r>
          </a:p>
          <a:p>
            <a:r>
              <a:rPr lang="es-ES" dirty="0" smtClean="0">
                <a:solidFill>
                  <a:srgbClr val="FF0000"/>
                </a:solidFill>
                <a:latin typeface="Arial" pitchFamily="34" charset="0"/>
                <a:cs typeface="Arial" pitchFamily="34" charset="0"/>
              </a:rPr>
              <a:t>Debe funcionar correctamente cuando se necesita y evitar operaciones innecesarias.</a:t>
            </a:r>
            <a:endParaRPr lang="es-ES"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836711"/>
          </a:xfrm>
          <a:solidFill>
            <a:srgbClr val="FFFF00"/>
          </a:solidFill>
        </p:spPr>
        <p:txBody>
          <a:bodyPr/>
          <a:lstStyle/>
          <a:p>
            <a:r>
              <a:rPr lang="es-ES" dirty="0" smtClean="0">
                <a:latin typeface="Bauhaus 93" pitchFamily="82" charset="0"/>
              </a:rPr>
              <a:t>SIMPLICIDAD</a:t>
            </a:r>
            <a:endParaRPr lang="es-ES" dirty="0">
              <a:latin typeface="Bauhaus 93" pitchFamily="82" charset="0"/>
            </a:endParaRPr>
          </a:p>
        </p:txBody>
      </p:sp>
      <p:sp>
        <p:nvSpPr>
          <p:cNvPr id="3" name="2 Subtítulo"/>
          <p:cNvSpPr>
            <a:spLocks noGrp="1"/>
          </p:cNvSpPr>
          <p:nvPr>
            <p:ph type="subTitle" idx="1"/>
          </p:nvPr>
        </p:nvSpPr>
        <p:spPr>
          <a:xfrm>
            <a:off x="467544" y="1988840"/>
            <a:ext cx="8280920" cy="3649960"/>
          </a:xfrm>
          <a:solidFill>
            <a:srgbClr val="003300"/>
          </a:solidFill>
        </p:spPr>
        <p:txBody>
          <a:bodyPr/>
          <a:lstStyle/>
          <a:p>
            <a:endParaRPr lang="es-ES" dirty="0" smtClean="0">
              <a:solidFill>
                <a:srgbClr val="FF0000"/>
              </a:solidFill>
              <a:latin typeface="Arial" pitchFamily="34" charset="0"/>
              <a:cs typeface="Arial" pitchFamily="34" charset="0"/>
            </a:endParaRPr>
          </a:p>
          <a:p>
            <a:r>
              <a:rPr lang="es-ES" dirty="0" smtClean="0">
                <a:solidFill>
                  <a:srgbClr val="FF0000"/>
                </a:solidFill>
                <a:latin typeface="Arial" pitchFamily="34" charset="0"/>
                <a:cs typeface="Arial" pitchFamily="34" charset="0"/>
              </a:rPr>
              <a:t>Es conveniente</a:t>
            </a:r>
          </a:p>
          <a:p>
            <a:r>
              <a:rPr lang="es-ES" dirty="0" smtClean="0">
                <a:solidFill>
                  <a:srgbClr val="FF0000"/>
                </a:solidFill>
                <a:latin typeface="Arial" pitchFamily="34" charset="0"/>
                <a:cs typeface="Arial" pitchFamily="34" charset="0"/>
              </a:rPr>
              <a:t>tener el mínimo de equipos y de</a:t>
            </a:r>
          </a:p>
          <a:p>
            <a:r>
              <a:rPr lang="es-ES" dirty="0" smtClean="0">
                <a:solidFill>
                  <a:srgbClr val="FF0000"/>
                </a:solidFill>
                <a:latin typeface="Arial" pitchFamily="34" charset="0"/>
                <a:cs typeface="Arial" pitchFamily="34" charset="0"/>
              </a:rPr>
              <a:t>conexiones entre ellos.</a:t>
            </a:r>
            <a:endParaRPr lang="es-ES"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908719"/>
          </a:xfrm>
          <a:solidFill>
            <a:srgbClr val="FFFF00"/>
          </a:solidFill>
        </p:spPr>
        <p:txBody>
          <a:bodyPr/>
          <a:lstStyle/>
          <a:p>
            <a:r>
              <a:rPr lang="es-ES" dirty="0" smtClean="0">
                <a:latin typeface="Bauhaus 93" pitchFamily="82" charset="0"/>
              </a:rPr>
              <a:t>Economía</a:t>
            </a:r>
            <a:endParaRPr lang="es-ES" dirty="0">
              <a:latin typeface="Bauhaus 93" pitchFamily="82" charset="0"/>
            </a:endParaRPr>
          </a:p>
        </p:txBody>
      </p:sp>
      <p:sp>
        <p:nvSpPr>
          <p:cNvPr id="3" name="2 Subtítulo"/>
          <p:cNvSpPr>
            <a:spLocks noGrp="1"/>
          </p:cNvSpPr>
          <p:nvPr>
            <p:ph type="subTitle" idx="1"/>
          </p:nvPr>
        </p:nvSpPr>
        <p:spPr>
          <a:xfrm>
            <a:off x="323528" y="2060848"/>
            <a:ext cx="8208912" cy="2160240"/>
          </a:xfrm>
          <a:solidFill>
            <a:schemeClr val="bg2">
              <a:lumMod val="50000"/>
            </a:schemeClr>
          </a:solidFill>
        </p:spPr>
        <p:txBody>
          <a:bodyPr/>
          <a:lstStyle/>
          <a:p>
            <a:endParaRPr lang="es-ES" dirty="0" smtClean="0">
              <a:solidFill>
                <a:srgbClr val="FF0000"/>
              </a:solidFill>
              <a:latin typeface="Arial" pitchFamily="34" charset="0"/>
              <a:cs typeface="Arial" pitchFamily="34" charset="0"/>
            </a:endParaRPr>
          </a:p>
          <a:p>
            <a:r>
              <a:rPr lang="es-ES" dirty="0" smtClean="0">
                <a:solidFill>
                  <a:srgbClr val="FF0000"/>
                </a:solidFill>
                <a:latin typeface="Arial" pitchFamily="34" charset="0"/>
                <a:cs typeface="Arial" pitchFamily="34" charset="0"/>
              </a:rPr>
              <a:t>Lo que significa tener la</a:t>
            </a:r>
          </a:p>
          <a:p>
            <a:r>
              <a:rPr lang="es-ES" dirty="0" smtClean="0">
                <a:solidFill>
                  <a:srgbClr val="FF0000"/>
                </a:solidFill>
                <a:latin typeface="Arial" pitchFamily="34" charset="0"/>
                <a:cs typeface="Arial" pitchFamily="34" charset="0"/>
              </a:rPr>
              <a:t>máxima protección al mínimo costo.</a:t>
            </a:r>
            <a:endParaRPr lang="es-ES"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772400" cy="864095"/>
          </a:xfrm>
          <a:solidFill>
            <a:srgbClr val="FFFF00"/>
          </a:solidFill>
        </p:spPr>
        <p:txBody>
          <a:bodyPr/>
          <a:lstStyle/>
          <a:p>
            <a:r>
              <a:rPr lang="es-ES" dirty="0" smtClean="0">
                <a:latin typeface="Bauhaus 93" pitchFamily="82" charset="0"/>
              </a:rPr>
              <a:t>DEFINICIONES</a:t>
            </a:r>
            <a:endParaRPr lang="es-ES" dirty="0">
              <a:latin typeface="Bauhaus 93" pitchFamily="82" charset="0"/>
            </a:endParaRPr>
          </a:p>
        </p:txBody>
      </p:sp>
      <p:sp>
        <p:nvSpPr>
          <p:cNvPr id="3" name="2 Subtítulo"/>
          <p:cNvSpPr>
            <a:spLocks noGrp="1"/>
          </p:cNvSpPr>
          <p:nvPr>
            <p:ph type="subTitle" idx="1"/>
          </p:nvPr>
        </p:nvSpPr>
        <p:spPr>
          <a:xfrm>
            <a:off x="179512" y="2204864"/>
            <a:ext cx="8856984" cy="3433936"/>
          </a:xfrm>
          <a:solidFill>
            <a:srgbClr val="FFFF00"/>
          </a:solidFill>
        </p:spPr>
        <p:txBody>
          <a:bodyPr>
            <a:normAutofit fontScale="77500" lnSpcReduction="20000"/>
          </a:bodyPr>
          <a:lstStyle/>
          <a:p>
            <a:r>
              <a:rPr lang="es-ES" sz="4200" b="1" dirty="0" smtClean="0">
                <a:solidFill>
                  <a:schemeClr val="tx1"/>
                </a:solidFill>
                <a:latin typeface="Arial" pitchFamily="34" charset="0"/>
                <a:cs typeface="Arial" pitchFamily="34" charset="0"/>
              </a:rPr>
              <a:t>Diagrama unifilar</a:t>
            </a:r>
          </a:p>
          <a:p>
            <a:endParaRPr lang="es-ES" sz="4200" b="1" dirty="0" smtClean="0">
              <a:solidFill>
                <a:schemeClr val="tx1"/>
              </a:solidFill>
              <a:latin typeface="Arial" pitchFamily="34" charset="0"/>
              <a:cs typeface="Arial" pitchFamily="34" charset="0"/>
            </a:endParaRPr>
          </a:p>
          <a:p>
            <a:pPr algn="just"/>
            <a:r>
              <a:rPr lang="es-ES" sz="3800" dirty="0" smtClean="0">
                <a:solidFill>
                  <a:srgbClr val="FF0000"/>
                </a:solidFill>
                <a:latin typeface="Arial" pitchFamily="34" charset="0"/>
                <a:cs typeface="Arial" pitchFamily="34" charset="0"/>
              </a:rPr>
              <a:t>Es aquel que muestra en forma sencilla mediante una sola línea las conexiones entre dispositivos,</a:t>
            </a:r>
          </a:p>
          <a:p>
            <a:pPr algn="just"/>
            <a:r>
              <a:rPr lang="es-ES" sz="3800" dirty="0" smtClean="0">
                <a:solidFill>
                  <a:srgbClr val="FF0000"/>
                </a:solidFill>
                <a:latin typeface="Arial" pitchFamily="34" charset="0"/>
                <a:cs typeface="Arial" pitchFamily="34" charset="0"/>
              </a:rPr>
              <a:t>componentes, partes de un circuito eléctrico o de un</a:t>
            </a:r>
          </a:p>
          <a:p>
            <a:pPr algn="just"/>
            <a:r>
              <a:rPr lang="es-ES" sz="3800" dirty="0" smtClean="0">
                <a:solidFill>
                  <a:srgbClr val="FF0000"/>
                </a:solidFill>
                <a:latin typeface="Arial" pitchFamily="34" charset="0"/>
                <a:cs typeface="Arial" pitchFamily="34" charset="0"/>
              </a:rPr>
              <a:t>sistema de circuitos, representados mediante símbolos.</a:t>
            </a:r>
            <a:endParaRPr lang="es-ES" sz="38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983257"/>
          </a:xfrm>
          <a:solidFill>
            <a:srgbClr val="FFFF00"/>
          </a:solidFill>
        </p:spPr>
        <p:txBody>
          <a:bodyPr>
            <a:normAutofit fontScale="90000"/>
          </a:bodyPr>
          <a:lstStyle/>
          <a:p>
            <a:r>
              <a:rPr lang="es-ES" dirty="0" smtClean="0">
                <a:solidFill>
                  <a:srgbClr val="FF0000"/>
                </a:solidFill>
                <a:latin typeface="Bauhaus 93" pitchFamily="82" charset="0"/>
                <a:cs typeface="Arial" pitchFamily="34" charset="0"/>
              </a:rPr>
              <a:t/>
            </a:r>
            <a:br>
              <a:rPr lang="es-ES" dirty="0" smtClean="0">
                <a:solidFill>
                  <a:srgbClr val="FF0000"/>
                </a:solidFill>
                <a:latin typeface="Bauhaus 93" pitchFamily="82" charset="0"/>
                <a:cs typeface="Arial" pitchFamily="34" charset="0"/>
              </a:rPr>
            </a:br>
            <a:r>
              <a:rPr lang="es-ES" dirty="0" smtClean="0">
                <a:latin typeface="Bauhaus 93" pitchFamily="82" charset="0"/>
                <a:cs typeface="Arial" pitchFamily="34" charset="0"/>
              </a:rPr>
              <a:t>Barras Colectoras</a:t>
            </a:r>
            <a:r>
              <a:rPr lang="es-ES" dirty="0" smtClean="0">
                <a:latin typeface="Arial" pitchFamily="34" charset="0"/>
                <a:cs typeface="Arial" pitchFamily="34" charset="0"/>
              </a:rPr>
              <a:t/>
            </a:r>
            <a:br>
              <a:rPr lang="es-ES" dirty="0" smtClean="0">
                <a:latin typeface="Arial" pitchFamily="34" charset="0"/>
                <a:cs typeface="Arial" pitchFamily="34" charset="0"/>
              </a:rPr>
            </a:br>
            <a:endParaRPr lang="es-ES" dirty="0"/>
          </a:p>
        </p:txBody>
      </p:sp>
      <p:sp>
        <p:nvSpPr>
          <p:cNvPr id="3" name="2 Subtítulo"/>
          <p:cNvSpPr>
            <a:spLocks noGrp="1"/>
          </p:cNvSpPr>
          <p:nvPr>
            <p:ph type="subTitle" idx="1"/>
          </p:nvPr>
        </p:nvSpPr>
        <p:spPr>
          <a:xfrm>
            <a:off x="467544" y="1700808"/>
            <a:ext cx="8424936" cy="3937992"/>
          </a:xfrm>
          <a:solidFill>
            <a:srgbClr val="000099"/>
          </a:solidFill>
        </p:spPr>
        <p:txBody>
          <a:bodyPr>
            <a:normAutofit/>
          </a:bodyPr>
          <a:lstStyle/>
          <a:p>
            <a:r>
              <a:rPr lang="es-ES" sz="4000" b="1" dirty="0" smtClean="0">
                <a:solidFill>
                  <a:srgbClr val="C00000"/>
                </a:solidFill>
                <a:latin typeface="Arial" pitchFamily="34" charset="0"/>
                <a:cs typeface="Arial" pitchFamily="34" charset="0"/>
              </a:rPr>
              <a:t>Es el conjunto de conductores eléctricos que se utilizan</a:t>
            </a:r>
          </a:p>
          <a:p>
            <a:r>
              <a:rPr lang="es-ES" sz="4000" b="1" dirty="0" smtClean="0">
                <a:solidFill>
                  <a:srgbClr val="C00000"/>
                </a:solidFill>
                <a:latin typeface="Arial" pitchFamily="34" charset="0"/>
                <a:cs typeface="Arial" pitchFamily="34" charset="0"/>
              </a:rPr>
              <a:t>como conexión común (nodo), de los diferentes circuitos</a:t>
            </a:r>
          </a:p>
          <a:p>
            <a:r>
              <a:rPr lang="es-ES" sz="4000" b="1" dirty="0" smtClean="0">
                <a:solidFill>
                  <a:srgbClr val="C00000"/>
                </a:solidFill>
                <a:latin typeface="Arial" pitchFamily="34" charset="0"/>
                <a:cs typeface="Arial" pitchFamily="34" charset="0"/>
              </a:rPr>
              <a:t>que conectan una subestación.</a:t>
            </a:r>
            <a:endParaRPr lang="es-ES" sz="4000" b="1"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772400" cy="1080119"/>
          </a:xfrm>
          <a:solidFill>
            <a:srgbClr val="FFFF00"/>
          </a:solidFill>
        </p:spPr>
        <p:txBody>
          <a:bodyPr>
            <a:normAutofit fontScale="90000"/>
          </a:bodyPr>
          <a:lstStyle/>
          <a:p>
            <a:r>
              <a:rPr lang="es-ES" dirty="0" smtClean="0">
                <a:solidFill>
                  <a:srgbClr val="FF0000"/>
                </a:solidFill>
                <a:latin typeface="Bauhaus 93" pitchFamily="82" charset="0"/>
                <a:cs typeface="Arial" pitchFamily="34" charset="0"/>
              </a:rPr>
              <a:t/>
            </a:r>
            <a:br>
              <a:rPr lang="es-ES" dirty="0" smtClean="0">
                <a:solidFill>
                  <a:srgbClr val="FF0000"/>
                </a:solidFill>
                <a:latin typeface="Bauhaus 93" pitchFamily="82" charset="0"/>
                <a:cs typeface="Arial" pitchFamily="34" charset="0"/>
              </a:rPr>
            </a:br>
            <a:r>
              <a:rPr lang="es-ES" dirty="0" smtClean="0">
                <a:latin typeface="Bauhaus 93" pitchFamily="82" charset="0"/>
                <a:cs typeface="Arial" pitchFamily="34" charset="0"/>
              </a:rPr>
              <a:t>Sección de Transformación</a:t>
            </a:r>
            <a:r>
              <a:rPr lang="es-ES" dirty="0" smtClean="0">
                <a:solidFill>
                  <a:srgbClr val="FF0000"/>
                </a:solidFill>
                <a:latin typeface="Bauhaus 93" pitchFamily="82" charset="0"/>
                <a:cs typeface="Arial" pitchFamily="34" charset="0"/>
              </a:rPr>
              <a:t/>
            </a:r>
            <a:br>
              <a:rPr lang="es-ES" dirty="0" smtClean="0">
                <a:solidFill>
                  <a:srgbClr val="FF0000"/>
                </a:solidFill>
                <a:latin typeface="Bauhaus 93" pitchFamily="82" charset="0"/>
                <a:cs typeface="Arial" pitchFamily="34" charset="0"/>
              </a:rPr>
            </a:br>
            <a:endParaRPr lang="es-ES" dirty="0">
              <a:solidFill>
                <a:srgbClr val="FF0000"/>
              </a:solidFill>
              <a:latin typeface="Bauhaus 93" pitchFamily="82" charset="0"/>
            </a:endParaRPr>
          </a:p>
        </p:txBody>
      </p:sp>
      <p:sp>
        <p:nvSpPr>
          <p:cNvPr id="3" name="2 Subtítulo"/>
          <p:cNvSpPr>
            <a:spLocks noGrp="1"/>
          </p:cNvSpPr>
          <p:nvPr>
            <p:ph type="subTitle" idx="1"/>
          </p:nvPr>
        </p:nvSpPr>
        <p:spPr>
          <a:xfrm>
            <a:off x="467544" y="2060848"/>
            <a:ext cx="8208912" cy="4104456"/>
          </a:xfrm>
          <a:solidFill>
            <a:srgbClr val="00CC00"/>
          </a:solidFill>
        </p:spPr>
        <p:txBody>
          <a:bodyPr>
            <a:noAutofit/>
          </a:bodyPr>
          <a:lstStyle/>
          <a:p>
            <a:pPr algn="just"/>
            <a:r>
              <a:rPr lang="es-ES" sz="4000" dirty="0" smtClean="0">
                <a:solidFill>
                  <a:srgbClr val="C00000"/>
                </a:solidFill>
                <a:latin typeface="Arial" pitchFamily="34" charset="0"/>
                <a:cs typeface="Arial" pitchFamily="34" charset="0"/>
              </a:rPr>
              <a:t>Es aquella sección que muestra en el diagrama unifilar las conexiones externas entre el arreglo de barras colectoras y los bancos de transformación.</a:t>
            </a:r>
            <a:endParaRPr lang="es-ES" sz="4000" dirty="0">
              <a:solidFill>
                <a:srgbClr val="C0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936104"/>
          </a:xfrm>
          <a:solidFill>
            <a:srgbClr val="FFFF00"/>
          </a:solidFill>
        </p:spPr>
        <p:txBody>
          <a:bodyPr>
            <a:normAutofit fontScale="90000"/>
          </a:bodyPr>
          <a:lstStyle/>
          <a:p>
            <a:r>
              <a:rPr lang="es-ES" dirty="0" smtClean="0">
                <a:latin typeface="Bauhaus 93" pitchFamily="82" charset="0"/>
                <a:cs typeface="Arial" pitchFamily="34" charset="0"/>
              </a:rPr>
              <a:t/>
            </a:r>
            <a:br>
              <a:rPr lang="es-ES" dirty="0" smtClean="0">
                <a:latin typeface="Bauhaus 93" pitchFamily="82" charset="0"/>
                <a:cs typeface="Arial" pitchFamily="34" charset="0"/>
              </a:rPr>
            </a:br>
            <a:r>
              <a:rPr lang="es-ES" sz="5300" dirty="0" smtClean="0">
                <a:latin typeface="Bauhaus 93" pitchFamily="82" charset="0"/>
                <a:cs typeface="Arial" pitchFamily="34" charset="0"/>
              </a:rPr>
              <a:t>Sección de Línea</a:t>
            </a:r>
            <a:r>
              <a:rPr lang="es-ES" sz="5300" dirty="0" smtClean="0">
                <a:solidFill>
                  <a:srgbClr val="FF0000"/>
                </a:solidFill>
                <a:latin typeface="Arial" pitchFamily="34" charset="0"/>
                <a:cs typeface="Arial" pitchFamily="34" charset="0"/>
              </a:rPr>
              <a:t/>
            </a:r>
            <a:br>
              <a:rPr lang="es-ES" sz="5300" dirty="0" smtClean="0">
                <a:solidFill>
                  <a:srgbClr val="FF0000"/>
                </a:solidFill>
                <a:latin typeface="Arial" pitchFamily="34" charset="0"/>
                <a:cs typeface="Arial" pitchFamily="34" charset="0"/>
              </a:rPr>
            </a:br>
            <a:endParaRPr lang="es-ES" sz="5300" dirty="0">
              <a:solidFill>
                <a:srgbClr val="FF0000"/>
              </a:solidFill>
            </a:endParaRPr>
          </a:p>
        </p:txBody>
      </p:sp>
      <p:sp>
        <p:nvSpPr>
          <p:cNvPr id="3" name="2 Subtítulo"/>
          <p:cNvSpPr>
            <a:spLocks noGrp="1"/>
          </p:cNvSpPr>
          <p:nvPr>
            <p:ph type="subTitle" idx="1"/>
          </p:nvPr>
        </p:nvSpPr>
        <p:spPr>
          <a:xfrm>
            <a:off x="251520" y="1844824"/>
            <a:ext cx="8712968" cy="3793976"/>
          </a:xfrm>
          <a:solidFill>
            <a:schemeClr val="bg1">
              <a:lumMod val="50000"/>
            </a:schemeClr>
          </a:solidFill>
        </p:spPr>
        <p:txBody>
          <a:bodyPr>
            <a:noAutofit/>
          </a:bodyPr>
          <a:lstStyle/>
          <a:p>
            <a:pPr algn="just"/>
            <a:r>
              <a:rPr lang="es-ES" sz="4000" b="1" dirty="0" smtClean="0">
                <a:solidFill>
                  <a:srgbClr val="FF0000"/>
                </a:solidFill>
                <a:latin typeface="Arial" pitchFamily="34" charset="0"/>
                <a:cs typeface="Arial" pitchFamily="34" charset="0"/>
              </a:rPr>
              <a:t>Es aquella sección que muestra en el diagrama unifilar las conexiones externas entre el arreglo de barras colectoras y las llegadas ó salidas de circuitos electricos.</a:t>
            </a:r>
            <a:endParaRPr lang="es-ES" sz="4000" b="1"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936103"/>
          </a:xfrm>
          <a:solidFill>
            <a:srgbClr val="FFFF00"/>
          </a:solidFill>
        </p:spPr>
        <p:txBody>
          <a:bodyPr>
            <a:normAutofit fontScale="90000"/>
          </a:bodyPr>
          <a:lstStyle/>
          <a:p>
            <a:r>
              <a:rPr lang="es-ES" dirty="0" smtClean="0">
                <a:latin typeface="Arial" pitchFamily="34" charset="0"/>
                <a:cs typeface="Arial" pitchFamily="34" charset="0"/>
              </a:rPr>
              <a:t/>
            </a:r>
            <a:br>
              <a:rPr lang="es-ES" dirty="0" smtClean="0">
                <a:latin typeface="Arial" pitchFamily="34" charset="0"/>
                <a:cs typeface="Arial" pitchFamily="34" charset="0"/>
              </a:rPr>
            </a:br>
            <a:r>
              <a:rPr lang="es-ES" dirty="0" smtClean="0">
                <a:latin typeface="Bauhaus 93" pitchFamily="82" charset="0"/>
                <a:cs typeface="Arial" pitchFamily="34" charset="0"/>
              </a:rPr>
              <a:t>Líneas de Subtransmisión</a:t>
            </a:r>
            <a:r>
              <a:rPr lang="es-ES" dirty="0" smtClean="0">
                <a:latin typeface="Arial" pitchFamily="34" charset="0"/>
                <a:cs typeface="Arial" pitchFamily="34" charset="0"/>
              </a:rPr>
              <a:t/>
            </a:r>
            <a:br>
              <a:rPr lang="es-ES" dirty="0" smtClean="0">
                <a:latin typeface="Arial" pitchFamily="34" charset="0"/>
                <a:cs typeface="Arial" pitchFamily="34" charset="0"/>
              </a:rPr>
            </a:br>
            <a:endParaRPr lang="es-ES" dirty="0"/>
          </a:p>
        </p:txBody>
      </p:sp>
      <p:sp>
        <p:nvSpPr>
          <p:cNvPr id="3" name="2 Subtítulo"/>
          <p:cNvSpPr>
            <a:spLocks noGrp="1"/>
          </p:cNvSpPr>
          <p:nvPr>
            <p:ph type="subTitle" idx="1"/>
          </p:nvPr>
        </p:nvSpPr>
        <p:spPr>
          <a:xfrm>
            <a:off x="107504" y="1628800"/>
            <a:ext cx="8856984" cy="4010000"/>
          </a:xfrm>
          <a:solidFill>
            <a:schemeClr val="accent3">
              <a:lumMod val="75000"/>
            </a:schemeClr>
          </a:solidFill>
        </p:spPr>
        <p:txBody>
          <a:bodyPr>
            <a:noAutofit/>
          </a:bodyPr>
          <a:lstStyle/>
          <a:p>
            <a:pPr algn="just"/>
            <a:r>
              <a:rPr lang="es-ES" sz="3600" dirty="0" smtClean="0">
                <a:solidFill>
                  <a:srgbClr val="FF0000"/>
                </a:solidFill>
                <a:latin typeface="Arial" pitchFamily="34" charset="0"/>
                <a:cs typeface="Arial" pitchFamily="34" charset="0"/>
              </a:rPr>
              <a:t>Circuitos de conducción masiva de energía eléctrica a distancia que alimenta e interconecta las Subestaciones de</a:t>
            </a:r>
          </a:p>
          <a:p>
            <a:pPr algn="just"/>
            <a:r>
              <a:rPr lang="es-ES" sz="3600" dirty="0" smtClean="0">
                <a:solidFill>
                  <a:srgbClr val="FF0000"/>
                </a:solidFill>
                <a:latin typeface="Arial" pitchFamily="34" charset="0"/>
                <a:cs typeface="Arial" pitchFamily="34" charset="0"/>
              </a:rPr>
              <a:t>distribución , los niveles de tensión utilizados en nuestro país son 138, 115, 85 y 69 </a:t>
            </a:r>
            <a:r>
              <a:rPr lang="es-ES" sz="3600" dirty="0" err="1" smtClean="0">
                <a:solidFill>
                  <a:srgbClr val="FF0000"/>
                </a:solidFill>
                <a:latin typeface="Arial" pitchFamily="34" charset="0"/>
                <a:cs typeface="Arial" pitchFamily="34" charset="0"/>
              </a:rPr>
              <a:t>kv</a:t>
            </a:r>
            <a:r>
              <a:rPr lang="es-ES" sz="3600" dirty="0" smtClean="0">
                <a:solidFill>
                  <a:srgbClr val="FF0000"/>
                </a:solidFill>
                <a:latin typeface="Arial" pitchFamily="34" charset="0"/>
                <a:cs typeface="Arial" pitchFamily="34" charset="0"/>
              </a:rPr>
              <a:t>.</a:t>
            </a:r>
            <a:endParaRPr lang="es-ES" sz="36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1008111"/>
          </a:xfrm>
          <a:solidFill>
            <a:srgbClr val="FFFF00"/>
          </a:solidFill>
        </p:spPr>
        <p:txBody>
          <a:bodyPr>
            <a:normAutofit fontScale="90000"/>
          </a:bodyPr>
          <a:lstStyle/>
          <a:p>
            <a:r>
              <a:rPr lang="es-ES" dirty="0" smtClean="0">
                <a:latin typeface="Arial" pitchFamily="34" charset="0"/>
                <a:cs typeface="Arial" pitchFamily="34" charset="0"/>
              </a:rPr>
              <a:t/>
            </a:r>
            <a:br>
              <a:rPr lang="es-ES" dirty="0" smtClean="0">
                <a:latin typeface="Arial" pitchFamily="34" charset="0"/>
                <a:cs typeface="Arial" pitchFamily="34" charset="0"/>
              </a:rPr>
            </a:br>
            <a:r>
              <a:rPr lang="es-ES" dirty="0" smtClean="0">
                <a:latin typeface="Bauhaus 93" pitchFamily="82" charset="0"/>
                <a:cs typeface="Arial" pitchFamily="34" charset="0"/>
              </a:rPr>
              <a:t>Subestaciones de Distribución</a:t>
            </a:r>
            <a:br>
              <a:rPr lang="es-ES" dirty="0" smtClean="0">
                <a:latin typeface="Bauhaus 93" pitchFamily="82" charset="0"/>
                <a:cs typeface="Arial" pitchFamily="34" charset="0"/>
              </a:rPr>
            </a:br>
            <a:endParaRPr lang="es-ES" dirty="0">
              <a:latin typeface="Bauhaus 93" pitchFamily="82" charset="0"/>
            </a:endParaRPr>
          </a:p>
        </p:txBody>
      </p:sp>
      <p:sp>
        <p:nvSpPr>
          <p:cNvPr id="3" name="2 Subtítulo"/>
          <p:cNvSpPr>
            <a:spLocks noGrp="1"/>
          </p:cNvSpPr>
          <p:nvPr>
            <p:ph type="subTitle" idx="1"/>
          </p:nvPr>
        </p:nvSpPr>
        <p:spPr>
          <a:xfrm>
            <a:off x="107504" y="1988840"/>
            <a:ext cx="8928992" cy="3649960"/>
          </a:xfrm>
          <a:solidFill>
            <a:srgbClr val="FFC000"/>
          </a:solidFill>
        </p:spPr>
        <p:txBody>
          <a:bodyPr>
            <a:noAutofit/>
          </a:bodyPr>
          <a:lstStyle/>
          <a:p>
            <a:pPr algn="just"/>
            <a:r>
              <a:rPr lang="es-ES" sz="3600" b="1" dirty="0" smtClean="0">
                <a:solidFill>
                  <a:srgbClr val="FF0000"/>
                </a:solidFill>
                <a:latin typeface="Arial" pitchFamily="34" charset="0"/>
                <a:cs typeface="Arial" pitchFamily="34" charset="0"/>
              </a:rPr>
              <a:t>Conjunto de equipos eléctricos necesarios para la conversión y seccionamiento de energía eléctrica recibida en bloque y distribuida en diferentes trayectorias a través de los circuitos de Distribución.</a:t>
            </a:r>
            <a:endParaRPr lang="es-ES" sz="3600" b="1"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1008111"/>
          </a:xfrm>
          <a:solidFill>
            <a:srgbClr val="FFFF00"/>
          </a:solidFill>
        </p:spPr>
        <p:txBody>
          <a:bodyPr>
            <a:normAutofit fontScale="90000"/>
          </a:bodyPr>
          <a:lstStyle/>
          <a:p>
            <a:r>
              <a:rPr lang="es-ES" dirty="0" smtClean="0">
                <a:latin typeface="Arial" pitchFamily="34" charset="0"/>
                <a:cs typeface="Arial" pitchFamily="34" charset="0"/>
              </a:rPr>
              <a:t/>
            </a:r>
            <a:br>
              <a:rPr lang="es-ES" dirty="0" smtClean="0">
                <a:latin typeface="Arial" pitchFamily="34" charset="0"/>
                <a:cs typeface="Arial" pitchFamily="34" charset="0"/>
              </a:rPr>
            </a:br>
            <a:r>
              <a:rPr lang="es-ES" dirty="0" smtClean="0">
                <a:latin typeface="Bauhaus 93" pitchFamily="82" charset="0"/>
                <a:cs typeface="Arial" pitchFamily="34" charset="0"/>
              </a:rPr>
              <a:t>Circuitos de Media Tensión</a:t>
            </a:r>
            <a:r>
              <a:rPr lang="es-ES" dirty="0" smtClean="0">
                <a:latin typeface="Arial" pitchFamily="34" charset="0"/>
                <a:cs typeface="Arial" pitchFamily="34" charset="0"/>
              </a:rPr>
              <a:t/>
            </a:r>
            <a:br>
              <a:rPr lang="es-ES" dirty="0" smtClean="0">
                <a:latin typeface="Arial" pitchFamily="34" charset="0"/>
                <a:cs typeface="Arial" pitchFamily="34" charset="0"/>
              </a:rPr>
            </a:br>
            <a:endParaRPr lang="es-ES" dirty="0"/>
          </a:p>
        </p:txBody>
      </p:sp>
      <p:sp>
        <p:nvSpPr>
          <p:cNvPr id="3" name="2 Subtítulo"/>
          <p:cNvSpPr>
            <a:spLocks noGrp="1"/>
          </p:cNvSpPr>
          <p:nvPr>
            <p:ph type="subTitle" idx="1"/>
          </p:nvPr>
        </p:nvSpPr>
        <p:spPr>
          <a:xfrm>
            <a:off x="0" y="1988840"/>
            <a:ext cx="8964488" cy="3649960"/>
          </a:xfrm>
          <a:solidFill>
            <a:srgbClr val="003300"/>
          </a:solidFill>
        </p:spPr>
        <p:txBody>
          <a:bodyPr>
            <a:noAutofit/>
          </a:bodyPr>
          <a:lstStyle/>
          <a:p>
            <a:pPr algn="just"/>
            <a:r>
              <a:rPr lang="es-ES" b="1" dirty="0" smtClean="0">
                <a:solidFill>
                  <a:srgbClr val="FF0000"/>
                </a:solidFill>
                <a:latin typeface="Arial" pitchFamily="34" charset="0"/>
                <a:cs typeface="Arial" pitchFamily="34" charset="0"/>
              </a:rPr>
              <a:t>Circuitos Eléctricos que parten de las Subestaciones de distribución y proporcionan la potencia eléctrica a los</a:t>
            </a:r>
          </a:p>
          <a:p>
            <a:pPr algn="just"/>
            <a:r>
              <a:rPr lang="es-ES" b="1" dirty="0" smtClean="0">
                <a:solidFill>
                  <a:srgbClr val="FF0000"/>
                </a:solidFill>
                <a:latin typeface="Arial" pitchFamily="34" charset="0"/>
                <a:cs typeface="Arial" pitchFamily="34" charset="0"/>
              </a:rPr>
              <a:t>transformadores de distribución, los niveles de tensión utilizados en el país van desde 2.4 a 34.5kv.</a:t>
            </a:r>
            <a:endParaRPr lang="es-ES" b="1"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76673"/>
            <a:ext cx="7772400" cy="1224135"/>
          </a:xfrm>
          <a:solidFill>
            <a:srgbClr val="FFFF00"/>
          </a:solidFill>
        </p:spPr>
        <p:txBody>
          <a:bodyPr>
            <a:normAutofit fontScale="90000"/>
          </a:bodyPr>
          <a:lstStyle/>
          <a:p>
            <a:r>
              <a:rPr lang="es-ES" dirty="0" smtClean="0">
                <a:latin typeface="Arial" pitchFamily="34" charset="0"/>
                <a:cs typeface="Arial" pitchFamily="34" charset="0"/>
              </a:rPr>
              <a:t/>
            </a:r>
            <a:br>
              <a:rPr lang="es-ES" dirty="0" smtClean="0">
                <a:latin typeface="Arial" pitchFamily="34" charset="0"/>
                <a:cs typeface="Arial" pitchFamily="34" charset="0"/>
              </a:rPr>
            </a:br>
            <a:r>
              <a:rPr lang="es-ES" dirty="0" smtClean="0">
                <a:latin typeface="Bauhaus 93" pitchFamily="82" charset="0"/>
                <a:cs typeface="Arial" pitchFamily="34" charset="0"/>
              </a:rPr>
              <a:t>Transformadores de Distribución</a:t>
            </a:r>
            <a:r>
              <a:rPr lang="es-ES" dirty="0" smtClean="0">
                <a:latin typeface="Arial" pitchFamily="34" charset="0"/>
                <a:cs typeface="Arial" pitchFamily="34" charset="0"/>
              </a:rPr>
              <a:t/>
            </a:r>
            <a:br>
              <a:rPr lang="es-ES" dirty="0" smtClean="0">
                <a:latin typeface="Arial" pitchFamily="34" charset="0"/>
                <a:cs typeface="Arial" pitchFamily="34" charset="0"/>
              </a:rPr>
            </a:br>
            <a:endParaRPr lang="es-ES" dirty="0"/>
          </a:p>
        </p:txBody>
      </p:sp>
      <p:sp>
        <p:nvSpPr>
          <p:cNvPr id="3" name="2 Subtítulo"/>
          <p:cNvSpPr>
            <a:spLocks noGrp="1"/>
          </p:cNvSpPr>
          <p:nvPr>
            <p:ph type="subTitle" idx="1"/>
          </p:nvPr>
        </p:nvSpPr>
        <p:spPr>
          <a:xfrm>
            <a:off x="467544" y="2348880"/>
            <a:ext cx="8136904" cy="3289920"/>
          </a:xfrm>
          <a:solidFill>
            <a:schemeClr val="accent3"/>
          </a:solidFill>
        </p:spPr>
        <p:txBody>
          <a:bodyPr>
            <a:normAutofit/>
          </a:bodyPr>
          <a:lstStyle/>
          <a:p>
            <a:pPr algn="just"/>
            <a:r>
              <a:rPr lang="es-ES" sz="3600" b="1" dirty="0" smtClean="0">
                <a:solidFill>
                  <a:srgbClr val="FF0000"/>
                </a:solidFill>
                <a:latin typeface="Arial" pitchFamily="34" charset="0"/>
                <a:cs typeface="Arial" pitchFamily="34" charset="0"/>
              </a:rPr>
              <a:t>Equipo eléctrico que reduce la tensión de los circuitos de media tensión a la tensión de utilización de los usuarios.</a:t>
            </a:r>
            <a:endParaRPr lang="es-ES" sz="3600" b="1"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1296143"/>
          </a:xfrm>
          <a:solidFill>
            <a:srgbClr val="FFFF00"/>
          </a:solidFill>
        </p:spPr>
        <p:txBody>
          <a:bodyPr>
            <a:normAutofit fontScale="90000"/>
          </a:bodyPr>
          <a:lstStyle/>
          <a:p>
            <a:r>
              <a:rPr lang="es-ES" dirty="0" smtClean="0">
                <a:latin typeface="Bauhaus 93" pitchFamily="82" charset="0"/>
                <a:cs typeface="Arial" pitchFamily="34" charset="0"/>
              </a:rPr>
              <a:t>Circuitos de baja tensión.</a:t>
            </a:r>
            <a:br>
              <a:rPr lang="es-ES" dirty="0" smtClean="0">
                <a:latin typeface="Bauhaus 93" pitchFamily="82" charset="0"/>
                <a:cs typeface="Arial" pitchFamily="34" charset="0"/>
              </a:rPr>
            </a:br>
            <a:endParaRPr lang="es-ES" dirty="0">
              <a:latin typeface="Bauhaus 93" pitchFamily="82" charset="0"/>
            </a:endParaRPr>
          </a:p>
        </p:txBody>
      </p:sp>
      <p:sp>
        <p:nvSpPr>
          <p:cNvPr id="3" name="2 Subtítulo"/>
          <p:cNvSpPr>
            <a:spLocks noGrp="1"/>
          </p:cNvSpPr>
          <p:nvPr>
            <p:ph type="subTitle" idx="1"/>
          </p:nvPr>
        </p:nvSpPr>
        <p:spPr>
          <a:xfrm>
            <a:off x="467544" y="2132856"/>
            <a:ext cx="8496944" cy="3505944"/>
          </a:xfrm>
          <a:solidFill>
            <a:schemeClr val="bg2">
              <a:lumMod val="10000"/>
            </a:schemeClr>
          </a:solidFill>
        </p:spPr>
        <p:txBody>
          <a:bodyPr>
            <a:noAutofit/>
          </a:bodyPr>
          <a:lstStyle/>
          <a:p>
            <a:pPr algn="just"/>
            <a:r>
              <a:rPr lang="es-ES" sz="3600" b="1" dirty="0" smtClean="0">
                <a:solidFill>
                  <a:srgbClr val="FF0000"/>
                </a:solidFill>
                <a:latin typeface="Arial" pitchFamily="34" charset="0"/>
                <a:cs typeface="Arial" pitchFamily="34" charset="0"/>
              </a:rPr>
              <a:t>Circuitos que emanan de los transformadores de distribución y proporcionan el camino ala potencia eléctrica que será entregada a los usuarios</a:t>
            </a:r>
            <a:r>
              <a:rPr lang="es-ES" sz="3600" b="1" dirty="0" smtClean="0"/>
              <a:t>.</a:t>
            </a:r>
            <a:endParaRPr lang="es-ES" sz="3600" b="1" dirty="0"/>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864096"/>
          </a:xfrm>
          <a:solidFill>
            <a:srgbClr val="FFFF00"/>
          </a:solidFill>
        </p:spPr>
        <p:txBody>
          <a:bodyPr>
            <a:normAutofit fontScale="90000"/>
          </a:bodyPr>
          <a:lstStyle/>
          <a:p>
            <a:r>
              <a:rPr lang="es-ES" dirty="0" smtClean="0">
                <a:latin typeface="Arial" pitchFamily="34" charset="0"/>
                <a:cs typeface="Arial" pitchFamily="34" charset="0"/>
              </a:rPr>
              <a:t/>
            </a:r>
            <a:br>
              <a:rPr lang="es-ES" dirty="0" smtClean="0">
                <a:latin typeface="Arial" pitchFamily="34" charset="0"/>
                <a:cs typeface="Arial" pitchFamily="34" charset="0"/>
              </a:rPr>
            </a:br>
            <a:r>
              <a:rPr lang="es-ES" dirty="0" smtClean="0">
                <a:latin typeface="Bauhaus 93" pitchFamily="82" charset="0"/>
                <a:cs typeface="Arial" pitchFamily="34" charset="0"/>
              </a:rPr>
              <a:t>Acometidas</a:t>
            </a:r>
            <a:br>
              <a:rPr lang="es-ES" dirty="0" smtClean="0">
                <a:latin typeface="Bauhaus 93" pitchFamily="82" charset="0"/>
                <a:cs typeface="Arial" pitchFamily="34" charset="0"/>
              </a:rPr>
            </a:br>
            <a:endParaRPr lang="es-ES" dirty="0">
              <a:latin typeface="Bauhaus 93" pitchFamily="82" charset="0"/>
            </a:endParaRPr>
          </a:p>
        </p:txBody>
      </p:sp>
      <p:sp>
        <p:nvSpPr>
          <p:cNvPr id="3" name="2 Subtítulo"/>
          <p:cNvSpPr>
            <a:spLocks noGrp="1"/>
          </p:cNvSpPr>
          <p:nvPr>
            <p:ph type="subTitle" idx="1"/>
          </p:nvPr>
        </p:nvSpPr>
        <p:spPr>
          <a:xfrm>
            <a:off x="107504" y="1844824"/>
            <a:ext cx="8640960" cy="3793976"/>
          </a:xfrm>
          <a:solidFill>
            <a:schemeClr val="accent6"/>
          </a:solidFill>
        </p:spPr>
        <p:txBody>
          <a:bodyPr>
            <a:normAutofit/>
          </a:bodyPr>
          <a:lstStyle/>
          <a:p>
            <a:pPr algn="just"/>
            <a:endParaRPr lang="es-ES" sz="3600" b="1" dirty="0" smtClean="0">
              <a:solidFill>
                <a:srgbClr val="FF0000"/>
              </a:solidFill>
              <a:latin typeface="Arial" pitchFamily="34" charset="0"/>
              <a:cs typeface="Arial" pitchFamily="34" charset="0"/>
            </a:endParaRPr>
          </a:p>
          <a:p>
            <a:pPr algn="just"/>
            <a:endParaRPr lang="es-ES" sz="3600" b="1" dirty="0">
              <a:solidFill>
                <a:srgbClr val="FF0000"/>
              </a:solidFill>
              <a:latin typeface="Arial" pitchFamily="34" charset="0"/>
              <a:cs typeface="Arial" pitchFamily="34" charset="0"/>
            </a:endParaRPr>
          </a:p>
          <a:p>
            <a:pPr algn="just"/>
            <a:r>
              <a:rPr lang="es-ES" sz="3600" b="1" dirty="0" smtClean="0">
                <a:solidFill>
                  <a:srgbClr val="FF0000"/>
                </a:solidFill>
                <a:latin typeface="Arial" pitchFamily="34" charset="0"/>
                <a:cs typeface="Arial" pitchFamily="34" charset="0"/>
              </a:rPr>
              <a:t>Circuitos que interconectan al usuario con los sistemas de distribución.</a:t>
            </a:r>
            <a:endParaRPr lang="es-ES" sz="3600" b="1"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76673"/>
            <a:ext cx="7772400" cy="936103"/>
          </a:xfrm>
          <a:solidFill>
            <a:srgbClr val="00B0F0"/>
          </a:solidFill>
        </p:spPr>
        <p:txBody>
          <a:bodyPr>
            <a:normAutofit fontScale="90000"/>
          </a:bodyPr>
          <a:lstStyle/>
          <a:p>
            <a:r>
              <a:rPr lang="es-ES" dirty="0" smtClean="0">
                <a:latin typeface="Bauhaus 93" pitchFamily="82" charset="0"/>
                <a:cs typeface="Arial" pitchFamily="34" charset="0"/>
              </a:rPr>
              <a:t>Sistema Radial.</a:t>
            </a:r>
            <a:r>
              <a:rPr lang="es-ES" dirty="0" smtClean="0">
                <a:solidFill>
                  <a:srgbClr val="FF0000"/>
                </a:solidFill>
                <a:latin typeface="Arial" pitchFamily="34" charset="0"/>
                <a:cs typeface="Arial" pitchFamily="34" charset="0"/>
              </a:rPr>
              <a:t/>
            </a:r>
            <a:br>
              <a:rPr lang="es-ES" dirty="0" smtClean="0">
                <a:solidFill>
                  <a:srgbClr val="FF0000"/>
                </a:solidFill>
                <a:latin typeface="Arial" pitchFamily="34" charset="0"/>
                <a:cs typeface="Arial" pitchFamily="34" charset="0"/>
              </a:rPr>
            </a:br>
            <a:endParaRPr lang="es-ES" dirty="0"/>
          </a:p>
        </p:txBody>
      </p:sp>
      <p:sp>
        <p:nvSpPr>
          <p:cNvPr id="3" name="2 Subtítulo"/>
          <p:cNvSpPr>
            <a:spLocks noGrp="1"/>
          </p:cNvSpPr>
          <p:nvPr>
            <p:ph type="subTitle" idx="1"/>
          </p:nvPr>
        </p:nvSpPr>
        <p:spPr>
          <a:xfrm>
            <a:off x="467544" y="1628800"/>
            <a:ext cx="8136904" cy="5040560"/>
          </a:xfrm>
          <a:solidFill>
            <a:srgbClr val="FFFF00"/>
          </a:solidFill>
        </p:spPr>
        <p:txBody>
          <a:bodyPr>
            <a:normAutofit/>
          </a:bodyPr>
          <a:lstStyle/>
          <a:p>
            <a:r>
              <a:rPr lang="es-ES" sz="2400" dirty="0" smtClean="0">
                <a:solidFill>
                  <a:srgbClr val="FF0000"/>
                </a:solidFill>
                <a:latin typeface="Arial" pitchFamily="34" charset="0"/>
                <a:cs typeface="Arial" pitchFamily="34" charset="0"/>
              </a:rPr>
              <a:t>Es el sistema que permite la transferencia de potencia</a:t>
            </a:r>
          </a:p>
          <a:p>
            <a:r>
              <a:rPr lang="es-ES" sz="2400" dirty="0" smtClean="0">
                <a:solidFill>
                  <a:srgbClr val="FF0000"/>
                </a:solidFill>
                <a:latin typeface="Arial" pitchFamily="34" charset="0"/>
                <a:cs typeface="Arial" pitchFamily="34" charset="0"/>
              </a:rPr>
              <a:t>entre la fuente y la carga por una sola trayectoria, siendo</a:t>
            </a:r>
          </a:p>
          <a:p>
            <a:r>
              <a:rPr lang="es-ES" sz="2400" dirty="0" smtClean="0">
                <a:solidFill>
                  <a:srgbClr val="FF0000"/>
                </a:solidFill>
                <a:latin typeface="Arial" pitchFamily="34" charset="0"/>
                <a:cs typeface="Arial" pitchFamily="34" charset="0"/>
              </a:rPr>
              <a:t>poco confiable ya que cualquier falla en uno de los puntos</a:t>
            </a:r>
          </a:p>
          <a:p>
            <a:r>
              <a:rPr lang="es-ES" sz="2400" dirty="0" smtClean="0">
                <a:solidFill>
                  <a:srgbClr val="FF0000"/>
                </a:solidFill>
                <a:latin typeface="Arial" pitchFamily="34" charset="0"/>
                <a:cs typeface="Arial" pitchFamily="34" charset="0"/>
              </a:rPr>
              <a:t>interrumpe la alimentación a la carga.</a:t>
            </a:r>
            <a:endParaRPr lang="es-ES" sz="2400" dirty="0">
              <a:solidFill>
                <a:srgbClr val="FF0000"/>
              </a:solidFill>
              <a:latin typeface="Arial" pitchFamily="34" charset="0"/>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685800" y="3717032"/>
            <a:ext cx="7558608" cy="2639318"/>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7"/>
            <a:ext cx="7772400" cy="720081"/>
          </a:xfrm>
          <a:solidFill>
            <a:srgbClr val="00B0F0"/>
          </a:solidFill>
        </p:spPr>
        <p:txBody>
          <a:bodyPr>
            <a:normAutofit fontScale="90000"/>
          </a:bodyPr>
          <a:lstStyle/>
          <a:p>
            <a:r>
              <a:rPr lang="es-ES" dirty="0" smtClean="0"/>
              <a:t/>
            </a:r>
            <a:br>
              <a:rPr lang="es-ES" dirty="0" smtClean="0"/>
            </a:br>
            <a:r>
              <a:rPr lang="es-ES" dirty="0" smtClean="0">
                <a:latin typeface="Bauhaus 93" pitchFamily="82" charset="0"/>
              </a:rPr>
              <a:t>Sistema en Anillo</a:t>
            </a:r>
            <a:r>
              <a:rPr lang="es-ES" dirty="0" smtClean="0">
                <a:solidFill>
                  <a:srgbClr val="FF0000"/>
                </a:solidFill>
                <a:latin typeface="Bauhaus 93" pitchFamily="82" charset="0"/>
              </a:rPr>
              <a:t/>
            </a:r>
            <a:br>
              <a:rPr lang="es-ES" dirty="0" smtClean="0">
                <a:solidFill>
                  <a:srgbClr val="FF0000"/>
                </a:solidFill>
                <a:latin typeface="Bauhaus 93" pitchFamily="82" charset="0"/>
              </a:rPr>
            </a:br>
            <a:endParaRPr lang="es-ES" dirty="0">
              <a:latin typeface="Bauhaus 93" pitchFamily="82" charset="0"/>
            </a:endParaRPr>
          </a:p>
        </p:txBody>
      </p:sp>
      <p:sp>
        <p:nvSpPr>
          <p:cNvPr id="3" name="2 Subtítulo"/>
          <p:cNvSpPr>
            <a:spLocks noGrp="1"/>
          </p:cNvSpPr>
          <p:nvPr>
            <p:ph type="subTitle" idx="1"/>
          </p:nvPr>
        </p:nvSpPr>
        <p:spPr>
          <a:xfrm>
            <a:off x="323528" y="1268760"/>
            <a:ext cx="8640960" cy="5328592"/>
          </a:xfrm>
          <a:solidFill>
            <a:srgbClr val="00B050"/>
          </a:solidFill>
        </p:spPr>
        <p:txBody>
          <a:bodyPr>
            <a:normAutofit/>
          </a:bodyPr>
          <a:lstStyle/>
          <a:p>
            <a:pPr algn="l"/>
            <a:r>
              <a:rPr lang="es-ES" sz="2800" dirty="0" smtClean="0">
                <a:solidFill>
                  <a:srgbClr val="FF0000"/>
                </a:solidFill>
                <a:latin typeface="Arial" pitchFamily="34" charset="0"/>
                <a:cs typeface="Arial" pitchFamily="34" charset="0"/>
              </a:rPr>
              <a:t>Es un sistema que permite la transferencia de potencia entre fuentes y cargas por dos trayectorias, este arreglo aumenta considerablemente la Confiabilidad del sistema</a:t>
            </a:r>
            <a:r>
              <a:rPr lang="es-ES" sz="2800" dirty="0" smtClean="0">
                <a:latin typeface="Arial" pitchFamily="34" charset="0"/>
                <a:cs typeface="Arial" pitchFamily="34" charset="0"/>
              </a:rPr>
              <a:t>.</a:t>
            </a:r>
          </a:p>
          <a:p>
            <a:endParaRPr lang="es-ES" sz="2800"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539552" y="3140968"/>
            <a:ext cx="8208912" cy="3240360"/>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936103"/>
          </a:xfrm>
          <a:solidFill>
            <a:srgbClr val="00B0F0"/>
          </a:solidFill>
        </p:spPr>
        <p:txBody>
          <a:bodyPr>
            <a:normAutofit fontScale="90000"/>
          </a:bodyPr>
          <a:lstStyle/>
          <a:p>
            <a:r>
              <a:rPr lang="es-ES" dirty="0" smtClean="0">
                <a:latin typeface="Bauhaus 93" pitchFamily="82" charset="0"/>
                <a:cs typeface="Arial" pitchFamily="34" charset="0"/>
              </a:rPr>
              <a:t/>
            </a:r>
            <a:br>
              <a:rPr lang="es-ES" dirty="0" smtClean="0">
                <a:latin typeface="Bauhaus 93" pitchFamily="82" charset="0"/>
                <a:cs typeface="Arial" pitchFamily="34" charset="0"/>
              </a:rPr>
            </a:br>
            <a:r>
              <a:rPr lang="es-ES" dirty="0" smtClean="0">
                <a:latin typeface="Bauhaus 93" pitchFamily="82" charset="0"/>
                <a:cs typeface="Arial" pitchFamily="34" charset="0"/>
              </a:rPr>
              <a:t>Sistema Mallado.</a:t>
            </a:r>
            <a:br>
              <a:rPr lang="es-ES" dirty="0" smtClean="0">
                <a:latin typeface="Bauhaus 93" pitchFamily="82" charset="0"/>
                <a:cs typeface="Arial" pitchFamily="34" charset="0"/>
              </a:rPr>
            </a:br>
            <a:endParaRPr lang="es-ES" dirty="0">
              <a:latin typeface="Bauhaus 93" pitchFamily="82" charset="0"/>
            </a:endParaRPr>
          </a:p>
        </p:txBody>
      </p:sp>
      <p:sp>
        <p:nvSpPr>
          <p:cNvPr id="3" name="2 Subtítulo"/>
          <p:cNvSpPr>
            <a:spLocks noGrp="1"/>
          </p:cNvSpPr>
          <p:nvPr>
            <p:ph type="subTitle" idx="1"/>
          </p:nvPr>
        </p:nvSpPr>
        <p:spPr>
          <a:xfrm>
            <a:off x="251520" y="1916832"/>
            <a:ext cx="8712968" cy="4536504"/>
          </a:xfrm>
          <a:solidFill>
            <a:srgbClr val="FFFF00"/>
          </a:solidFill>
        </p:spPr>
        <p:txBody>
          <a:bodyPr>
            <a:normAutofit/>
          </a:bodyPr>
          <a:lstStyle/>
          <a:p>
            <a:pPr algn="l"/>
            <a:r>
              <a:rPr lang="es-ES" sz="2400" dirty="0" smtClean="0">
                <a:solidFill>
                  <a:srgbClr val="FF0000"/>
                </a:solidFill>
                <a:latin typeface="Arial" pitchFamily="34" charset="0"/>
                <a:cs typeface="Arial" pitchFamily="34" charset="0"/>
              </a:rPr>
              <a:t>Es un sistema que permite la transferencia de potencia entre fuentes y cargas por múltiples trayectorias. Es el arreglo mas confiable y costoso.</a:t>
            </a:r>
          </a:p>
          <a:p>
            <a:pPr algn="l"/>
            <a:endParaRPr lang="es-ES" sz="2400" dirty="0">
              <a:solidFill>
                <a:srgbClr val="FF0000"/>
              </a:solidFill>
              <a:latin typeface="Arial" pitchFamily="34" charset="0"/>
              <a:cs typeface="Arial"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251520" y="3284984"/>
            <a:ext cx="8640960" cy="3117329"/>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1008111"/>
          </a:xfrm>
          <a:solidFill>
            <a:srgbClr val="00B0F0"/>
          </a:solidFill>
        </p:spPr>
        <p:txBody>
          <a:bodyPr>
            <a:normAutofit/>
          </a:bodyPr>
          <a:lstStyle/>
          <a:p>
            <a:r>
              <a:rPr lang="es-ES" b="1" dirty="0" smtClean="0">
                <a:latin typeface="Bauhaus 93" pitchFamily="82" charset="0"/>
              </a:rPr>
              <a:t>ZONAS DE PROTECCION</a:t>
            </a:r>
            <a:endParaRPr lang="es-ES" dirty="0">
              <a:latin typeface="Bauhaus 93" pitchFamily="82" charset="0"/>
            </a:endParaRPr>
          </a:p>
        </p:txBody>
      </p:sp>
      <p:sp>
        <p:nvSpPr>
          <p:cNvPr id="3" name="2 Subtítulo"/>
          <p:cNvSpPr>
            <a:spLocks noGrp="1"/>
          </p:cNvSpPr>
          <p:nvPr>
            <p:ph type="subTitle" idx="1"/>
          </p:nvPr>
        </p:nvSpPr>
        <p:spPr>
          <a:xfrm>
            <a:off x="251520" y="1700808"/>
            <a:ext cx="8640960" cy="4824536"/>
          </a:xfrm>
        </p:spPr>
        <p:txBody>
          <a:bodyPr/>
          <a:lstStyle/>
          <a:p>
            <a:endParaRPr lang="es-ES" dirty="0"/>
          </a:p>
        </p:txBody>
      </p:sp>
      <p:pic>
        <p:nvPicPr>
          <p:cNvPr id="4098" name="Picture 2"/>
          <p:cNvPicPr>
            <a:picLocks noChangeAspect="1" noChangeArrowheads="1"/>
          </p:cNvPicPr>
          <p:nvPr/>
        </p:nvPicPr>
        <p:blipFill>
          <a:blip r:embed="rId2" cstate="print"/>
          <a:srcRect/>
          <a:stretch>
            <a:fillRect/>
          </a:stretch>
        </p:blipFill>
        <p:spPr bwMode="auto">
          <a:xfrm>
            <a:off x="323528" y="1700808"/>
            <a:ext cx="8568951" cy="4824536"/>
          </a:xfrm>
          <a:prstGeom prst="rect">
            <a:avLst/>
          </a:prstGeom>
          <a:solidFill>
            <a:srgbClr val="FFFF00"/>
          </a:solid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890666"/>
          </a:xfrm>
          <a:solidFill>
            <a:srgbClr val="FFFF00"/>
          </a:solidFill>
        </p:spPr>
        <p:txBody>
          <a:bodyPr/>
          <a:lstStyle/>
          <a:p>
            <a:pPr algn="l"/>
            <a:r>
              <a:rPr lang="es-ES" dirty="0" smtClean="0">
                <a:latin typeface="Bauhaus 93" pitchFamily="82" charset="0"/>
              </a:rPr>
              <a:t>ZONAS DE PROTECCION</a:t>
            </a:r>
            <a:br>
              <a:rPr lang="es-ES" dirty="0" smtClean="0">
                <a:latin typeface="Bauhaus 93" pitchFamily="82" charset="0"/>
              </a:rPr>
            </a:br>
            <a:r>
              <a:rPr lang="es-ES" dirty="0" smtClean="0"/>
              <a:t>1. Generadores</a:t>
            </a:r>
            <a:br>
              <a:rPr lang="es-ES" dirty="0" smtClean="0"/>
            </a:br>
            <a:r>
              <a:rPr lang="es-ES" dirty="0" smtClean="0"/>
              <a:t>2. Transformadores</a:t>
            </a:r>
            <a:br>
              <a:rPr lang="es-ES" dirty="0" smtClean="0"/>
            </a:br>
            <a:r>
              <a:rPr lang="es-ES" dirty="0" smtClean="0"/>
              <a:t>3. Barras</a:t>
            </a:r>
            <a:br>
              <a:rPr lang="es-ES" dirty="0" smtClean="0"/>
            </a:br>
            <a:r>
              <a:rPr lang="es-ES" dirty="0" smtClean="0"/>
              <a:t>4. Líneas</a:t>
            </a:r>
            <a:br>
              <a:rPr lang="es-ES" dirty="0" smtClean="0"/>
            </a:br>
            <a:r>
              <a:rPr lang="es-ES" dirty="0" smtClean="0"/>
              <a:t>5. Motores</a:t>
            </a:r>
            <a:endParaRPr lang="es-ES"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1080119"/>
          </a:xfrm>
          <a:solidFill>
            <a:srgbClr val="00B0F0"/>
          </a:solidFill>
        </p:spPr>
        <p:txBody>
          <a:bodyPr/>
          <a:lstStyle/>
          <a:p>
            <a:r>
              <a:rPr lang="es-ES" dirty="0" smtClean="0">
                <a:solidFill>
                  <a:srgbClr val="FF0000"/>
                </a:solidFill>
                <a:latin typeface="Arial" pitchFamily="34" charset="0"/>
                <a:cs typeface="Arial" pitchFamily="34" charset="0"/>
              </a:rPr>
              <a:t> </a:t>
            </a:r>
            <a:r>
              <a:rPr lang="es-ES" dirty="0" smtClean="0">
                <a:latin typeface="Bauhaus 93" pitchFamily="82" charset="0"/>
                <a:cs typeface="Arial" pitchFamily="34" charset="0"/>
              </a:rPr>
              <a:t>Protección primaria</a:t>
            </a:r>
            <a:endParaRPr lang="es-ES" dirty="0">
              <a:latin typeface="Bauhaus 93" pitchFamily="82" charset="0"/>
            </a:endParaRPr>
          </a:p>
        </p:txBody>
      </p:sp>
      <p:sp>
        <p:nvSpPr>
          <p:cNvPr id="3" name="2 Subtítulo"/>
          <p:cNvSpPr>
            <a:spLocks noGrp="1"/>
          </p:cNvSpPr>
          <p:nvPr>
            <p:ph type="subTitle" idx="1"/>
          </p:nvPr>
        </p:nvSpPr>
        <p:spPr>
          <a:xfrm>
            <a:off x="0" y="1772816"/>
            <a:ext cx="9144000" cy="4536504"/>
          </a:xfrm>
          <a:solidFill>
            <a:srgbClr val="00CC00"/>
          </a:solidFill>
        </p:spPr>
        <p:txBody>
          <a:bodyPr>
            <a:normAutofit/>
          </a:bodyPr>
          <a:lstStyle/>
          <a:p>
            <a:r>
              <a:rPr lang="es-ES" dirty="0" smtClean="0">
                <a:solidFill>
                  <a:srgbClr val="FF0000"/>
                </a:solidFill>
                <a:latin typeface="Arial" pitchFamily="34" charset="0"/>
                <a:cs typeface="Arial" pitchFamily="34" charset="0"/>
              </a:rPr>
              <a:t> </a:t>
            </a:r>
          </a:p>
          <a:p>
            <a:pPr algn="just"/>
            <a:r>
              <a:rPr lang="es-ES" sz="3600" dirty="0" smtClean="0">
                <a:solidFill>
                  <a:srgbClr val="FF0000"/>
                </a:solidFill>
                <a:latin typeface="Arial" pitchFamily="34" charset="0"/>
                <a:cs typeface="Arial" pitchFamily="34" charset="0"/>
              </a:rPr>
              <a:t>Opera para disparar el dispositivo de protección más cercano al componente fallado, haciendo posible que se desconecte únicamente el elemento con falla.</a:t>
            </a:r>
            <a:endParaRPr lang="es-ES" sz="36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772400" cy="864096"/>
          </a:xfrm>
          <a:solidFill>
            <a:srgbClr val="00B0F0"/>
          </a:solidFill>
        </p:spPr>
        <p:txBody>
          <a:bodyPr>
            <a:normAutofit fontScale="90000"/>
          </a:bodyPr>
          <a:lstStyle/>
          <a:p>
            <a:r>
              <a:rPr lang="es-ES" sz="3100" b="1" dirty="0" smtClean="0">
                <a:solidFill>
                  <a:srgbClr val="FF0000"/>
                </a:solidFill>
                <a:latin typeface="Arial" pitchFamily="34" charset="0"/>
                <a:cs typeface="Arial" pitchFamily="34" charset="0"/>
              </a:rPr>
              <a:t/>
            </a:r>
            <a:br>
              <a:rPr lang="es-ES" sz="3100" b="1" dirty="0" smtClean="0">
                <a:solidFill>
                  <a:srgbClr val="FF0000"/>
                </a:solidFill>
                <a:latin typeface="Arial" pitchFamily="34" charset="0"/>
                <a:cs typeface="Arial" pitchFamily="34" charset="0"/>
              </a:rPr>
            </a:br>
            <a:r>
              <a:rPr lang="es-ES" sz="4900" b="1" dirty="0" smtClean="0">
                <a:latin typeface="Bauhaus 93" pitchFamily="82" charset="0"/>
                <a:cs typeface="Arial" pitchFamily="34" charset="0"/>
              </a:rPr>
              <a:t>Protección de respaldo</a:t>
            </a:r>
            <a:r>
              <a:rPr lang="es-ES" b="1" dirty="0" smtClean="0">
                <a:latin typeface="Bauhaus 93" pitchFamily="82" charset="0"/>
                <a:cs typeface="Arial" pitchFamily="34" charset="0"/>
              </a:rPr>
              <a:t/>
            </a:r>
            <a:br>
              <a:rPr lang="es-ES" b="1" dirty="0" smtClean="0">
                <a:latin typeface="Bauhaus 93" pitchFamily="82" charset="0"/>
                <a:cs typeface="Arial" pitchFamily="34" charset="0"/>
              </a:rPr>
            </a:br>
            <a:endParaRPr lang="es-ES" dirty="0">
              <a:latin typeface="Bauhaus 93" pitchFamily="82" charset="0"/>
            </a:endParaRPr>
          </a:p>
        </p:txBody>
      </p:sp>
      <p:sp>
        <p:nvSpPr>
          <p:cNvPr id="3" name="2 Subtítulo"/>
          <p:cNvSpPr>
            <a:spLocks noGrp="1"/>
          </p:cNvSpPr>
          <p:nvPr>
            <p:ph type="subTitle" idx="1"/>
          </p:nvPr>
        </p:nvSpPr>
        <p:spPr>
          <a:xfrm>
            <a:off x="107504" y="1556792"/>
            <a:ext cx="9036496" cy="4082008"/>
          </a:xfrm>
          <a:solidFill>
            <a:srgbClr val="00B050"/>
          </a:solidFill>
        </p:spPr>
        <p:txBody>
          <a:bodyPr>
            <a:noAutofit/>
          </a:bodyPr>
          <a:lstStyle/>
          <a:p>
            <a:pPr algn="just"/>
            <a:r>
              <a:rPr lang="es-ES" sz="2800" b="1" dirty="0" smtClean="0">
                <a:solidFill>
                  <a:srgbClr val="FF0000"/>
                </a:solidFill>
                <a:latin typeface="Arial" pitchFamily="34" charset="0"/>
                <a:cs typeface="Arial" pitchFamily="34" charset="0"/>
              </a:rPr>
              <a:t>EL RESPALDO SE DEFINE COMO LA PROTECCION QUE OPERA INDEPENDIENTEMENTE DE UN COMPONENTE ESPECIFICO EN EL SISTEMA DE PROTECCION PRIMARIA, QUIZAS DUPLIQUE LA PROTECCION PRIMARIA O QUIZAS SOLO OPERE SI LA PROTECCION PRIMARIA FALLA O ESTA TEMPORALMENTE FUERA DE SERVICIO.</a:t>
            </a:r>
            <a:endParaRPr lang="es-ES" sz="28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792087"/>
          </a:xfrm>
          <a:solidFill>
            <a:srgbClr val="00B0F0"/>
          </a:solidFill>
        </p:spPr>
        <p:txBody>
          <a:bodyPr>
            <a:normAutofit/>
          </a:bodyPr>
          <a:lstStyle/>
          <a:p>
            <a:r>
              <a:rPr lang="es-ES" sz="2800" dirty="0" smtClean="0">
                <a:solidFill>
                  <a:srgbClr val="FF0000"/>
                </a:solidFill>
                <a:latin typeface="Bauhaus 93" pitchFamily="82" charset="0"/>
              </a:rPr>
              <a:t>NUMEROS ANSI DE RELEVADORES MAS USUALES</a:t>
            </a:r>
            <a:endParaRPr lang="es-ES" sz="2800" dirty="0">
              <a:solidFill>
                <a:srgbClr val="FF0000"/>
              </a:solidFill>
              <a:latin typeface="Bauhaus 93" pitchFamily="82" charset="0"/>
            </a:endParaRPr>
          </a:p>
        </p:txBody>
      </p:sp>
      <p:sp>
        <p:nvSpPr>
          <p:cNvPr id="3" name="2 Subtítulo"/>
          <p:cNvSpPr>
            <a:spLocks noGrp="1"/>
          </p:cNvSpPr>
          <p:nvPr>
            <p:ph type="subTitle" idx="1"/>
          </p:nvPr>
        </p:nvSpPr>
        <p:spPr>
          <a:xfrm>
            <a:off x="0" y="1124744"/>
            <a:ext cx="9144000" cy="5544616"/>
          </a:xfrm>
        </p:spPr>
        <p:txBody>
          <a:bodyPr/>
          <a:lstStyle/>
          <a:p>
            <a:endParaRPr lang="es-ES" dirty="0"/>
          </a:p>
        </p:txBody>
      </p:sp>
      <p:pic>
        <p:nvPicPr>
          <p:cNvPr id="1026" name="Picture 2"/>
          <p:cNvPicPr>
            <a:picLocks noChangeAspect="1" noChangeArrowheads="1"/>
          </p:cNvPicPr>
          <p:nvPr/>
        </p:nvPicPr>
        <p:blipFill>
          <a:blip r:embed="rId2" cstate="print"/>
          <a:srcRect/>
          <a:stretch>
            <a:fillRect/>
          </a:stretch>
        </p:blipFill>
        <p:spPr bwMode="auto">
          <a:xfrm>
            <a:off x="0" y="1052736"/>
            <a:ext cx="9324528" cy="5472608"/>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964488" cy="6322714"/>
          </a:xfrm>
        </p:spPr>
        <p:txBody>
          <a:bodyPr>
            <a:normAutofit/>
          </a:bodyPr>
          <a:lstStyle/>
          <a:p>
            <a:pPr algn="l"/>
            <a:endParaRPr lang="es-ES" sz="3200" dirty="0"/>
          </a:p>
        </p:txBody>
      </p:sp>
      <p:pic>
        <p:nvPicPr>
          <p:cNvPr id="2050" name="Picture 2"/>
          <p:cNvPicPr>
            <a:picLocks noChangeAspect="1" noChangeArrowheads="1"/>
          </p:cNvPicPr>
          <p:nvPr/>
        </p:nvPicPr>
        <p:blipFill>
          <a:blip r:embed="rId2" cstate="print"/>
          <a:srcRect/>
          <a:stretch>
            <a:fillRect/>
          </a:stretch>
        </p:blipFill>
        <p:spPr bwMode="auto">
          <a:xfrm>
            <a:off x="179512" y="188640"/>
            <a:ext cx="8964487" cy="6408712"/>
          </a:xfrm>
          <a:prstGeom prst="rect">
            <a:avLst/>
          </a:prstGeom>
          <a:noFill/>
          <a:ln w="9525">
            <a:noFill/>
            <a:miter lim="800000"/>
            <a:headEnd/>
            <a:tailEnd/>
          </a:ln>
        </p:spPr>
      </p:pic>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836710"/>
          </a:xfrm>
          <a:solidFill>
            <a:srgbClr val="00B0F0"/>
          </a:solidFill>
        </p:spPr>
        <p:txBody>
          <a:bodyPr>
            <a:normAutofit/>
          </a:bodyPr>
          <a:lstStyle/>
          <a:p>
            <a:r>
              <a:rPr lang="es-ES" sz="2800" b="1" dirty="0" smtClean="0">
                <a:latin typeface="Bauhaus 93" pitchFamily="82" charset="0"/>
              </a:rPr>
              <a:t>RELEVADOR DE SOBRECORRIENTE  50/51</a:t>
            </a:r>
            <a:endParaRPr lang="es-ES" sz="2800" b="1" dirty="0">
              <a:latin typeface="Bauhaus 93" pitchFamily="82" charset="0"/>
            </a:endParaRPr>
          </a:p>
        </p:txBody>
      </p:sp>
      <p:pic>
        <p:nvPicPr>
          <p:cNvPr id="4" name="Picture 2"/>
          <p:cNvPicPr>
            <a:picLocks noChangeAspect="1" noChangeArrowheads="1"/>
          </p:cNvPicPr>
          <p:nvPr/>
        </p:nvPicPr>
        <p:blipFill>
          <a:blip r:embed="rId2" cstate="print"/>
          <a:srcRect/>
          <a:stretch>
            <a:fillRect/>
          </a:stretch>
        </p:blipFill>
        <p:spPr bwMode="auto">
          <a:xfrm>
            <a:off x="251520" y="836711"/>
            <a:ext cx="8206680" cy="5878413"/>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700808"/>
            <a:ext cx="8229600" cy="2376264"/>
          </a:xfrm>
          <a:solidFill>
            <a:srgbClr val="92D050"/>
          </a:solidFill>
        </p:spPr>
        <p:txBody>
          <a:bodyPr>
            <a:normAutofit fontScale="90000"/>
          </a:bodyPr>
          <a:lstStyle/>
          <a:p>
            <a:r>
              <a:rPr lang="es-ES" sz="4000" dirty="0" smtClean="0">
                <a:solidFill>
                  <a:srgbClr val="FF0000"/>
                </a:solidFill>
                <a:latin typeface="Bauhaus 93" pitchFamily="82" charset="0"/>
              </a:rPr>
              <a:t/>
            </a:r>
            <a:br>
              <a:rPr lang="es-ES" sz="4000" dirty="0" smtClean="0">
                <a:solidFill>
                  <a:srgbClr val="FF0000"/>
                </a:solidFill>
                <a:latin typeface="Bauhaus 93" pitchFamily="82" charset="0"/>
              </a:rPr>
            </a:br>
            <a:r>
              <a:rPr lang="es-ES" sz="4000" dirty="0" smtClean="0">
                <a:solidFill>
                  <a:srgbClr val="FF0000"/>
                </a:solidFill>
                <a:latin typeface="Bauhaus 93" pitchFamily="82" charset="0"/>
              </a:rPr>
              <a:t/>
            </a:r>
            <a:br>
              <a:rPr lang="es-ES" sz="4000" dirty="0" smtClean="0">
                <a:solidFill>
                  <a:srgbClr val="FF0000"/>
                </a:solidFill>
                <a:latin typeface="Bauhaus 93" pitchFamily="82" charset="0"/>
              </a:rPr>
            </a:br>
            <a:r>
              <a:rPr lang="es-ES" sz="5300" dirty="0" smtClean="0">
                <a:solidFill>
                  <a:srgbClr val="FF0000"/>
                </a:solidFill>
                <a:latin typeface="Bauhaus 93" pitchFamily="82" charset="0"/>
              </a:rPr>
              <a:t>PROTECCION DE MOTORES DE C.A.</a:t>
            </a:r>
            <a:r>
              <a:rPr lang="es-ES" sz="4000" dirty="0" smtClean="0">
                <a:latin typeface="Bauhaus 93" pitchFamily="82" charset="0"/>
              </a:rPr>
              <a:t/>
            </a:r>
            <a:br>
              <a:rPr lang="es-ES" sz="4000" dirty="0" smtClean="0">
                <a:latin typeface="Bauhaus 93" pitchFamily="82" charset="0"/>
              </a:rPr>
            </a:br>
            <a:endParaRPr lang="es-ES" sz="4000" dirty="0">
              <a:latin typeface="Bauhaus 93" pitchFamily="82" charset="0"/>
            </a:endParaRPr>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720079"/>
          </a:xfrm>
          <a:solidFill>
            <a:srgbClr val="FFFF00"/>
          </a:solidFill>
        </p:spPr>
        <p:txBody>
          <a:bodyPr>
            <a:normAutofit/>
          </a:bodyPr>
          <a:lstStyle/>
          <a:p>
            <a:r>
              <a:rPr lang="es-ES" sz="2800" b="1" dirty="0" smtClean="0">
                <a:solidFill>
                  <a:srgbClr val="FF0000"/>
                </a:solidFill>
                <a:latin typeface="Bauhaus 93" pitchFamily="82" charset="0"/>
              </a:rPr>
              <a:t>COORDINACION DE PROTECCIONES</a:t>
            </a:r>
            <a:endParaRPr lang="es-ES" sz="2800" b="1" dirty="0">
              <a:solidFill>
                <a:srgbClr val="FF0000"/>
              </a:solidFill>
              <a:latin typeface="Bauhaus 93" pitchFamily="82" charset="0"/>
            </a:endParaRPr>
          </a:p>
        </p:txBody>
      </p:sp>
      <p:sp>
        <p:nvSpPr>
          <p:cNvPr id="3" name="2 Subtítulo"/>
          <p:cNvSpPr>
            <a:spLocks noGrp="1"/>
          </p:cNvSpPr>
          <p:nvPr>
            <p:ph type="subTitle" idx="1"/>
          </p:nvPr>
        </p:nvSpPr>
        <p:spPr>
          <a:xfrm>
            <a:off x="0" y="1052736"/>
            <a:ext cx="9144000" cy="5303614"/>
          </a:xfrm>
        </p:spPr>
        <p:txBody>
          <a:bodyPr>
            <a:normAutofit lnSpcReduction="10000"/>
          </a:bodyPr>
          <a:lstStyle/>
          <a:p>
            <a:pPr algn="just"/>
            <a:r>
              <a:rPr lang="es-ES" sz="2400" b="1" dirty="0" smtClean="0">
                <a:solidFill>
                  <a:srgbClr val="000099"/>
                </a:solidFill>
              </a:rPr>
              <a:t>La finalidad de un estudio de coordinación de protecciones es para poder </a:t>
            </a:r>
            <a:r>
              <a:rPr lang="es-ES" sz="2400" b="1" dirty="0" smtClean="0">
                <a:solidFill>
                  <a:schemeClr val="accent3">
                    <a:lumMod val="50000"/>
                  </a:schemeClr>
                </a:solidFill>
              </a:rPr>
              <a:t>aislar del resto del sistema secciones con falla</a:t>
            </a:r>
            <a:r>
              <a:rPr lang="es-ES" sz="2400" b="1" dirty="0" smtClean="0">
                <a:solidFill>
                  <a:srgbClr val="000099"/>
                </a:solidFill>
              </a:rPr>
              <a:t>, mejorando la continuidad del servicio al restringir la falla a un sector minimo del sistema. Nos ayuda también a determinar las características, capacidades  y ajustes de los aparatos de proteccion; relación de transformadores de corriente, capacidad de características y ajustes de interruptores en bajo voltaje.</a:t>
            </a:r>
          </a:p>
          <a:p>
            <a:pPr algn="just"/>
            <a:r>
              <a:rPr lang="es-ES" sz="2400" b="1" dirty="0" smtClean="0">
                <a:solidFill>
                  <a:srgbClr val="000099"/>
                </a:solidFill>
              </a:rPr>
              <a:t>En resumen, una adecuada coordinación de protecciones debe dar proteccion satisfactoria al equipo e interrumpir un cortocircuito tan rápido como sea posible, aislando del sistema una sección mínima.</a:t>
            </a:r>
          </a:p>
          <a:p>
            <a:pPr algn="just"/>
            <a:r>
              <a:rPr lang="es-ES" sz="2400" b="1" dirty="0" smtClean="0">
                <a:solidFill>
                  <a:srgbClr val="000099"/>
                </a:solidFill>
              </a:rPr>
              <a:t>Antes de realizar un estudio de coordinación, es indispensable contar con un estudio de cortocircuito trifásico y de fase a tierra. Para el estudio de cortocircuito trifásico se ha adoptado el método recomendado por el libro rijo de la IEEE.</a:t>
            </a:r>
          </a:p>
          <a:p>
            <a:pPr algn="l"/>
            <a:endParaRPr lang="es-ES" sz="2000" dirty="0" smtClean="0"/>
          </a:p>
          <a:p>
            <a:pPr algn="l"/>
            <a:endParaRPr lang="es-ES" sz="2000" dirty="0"/>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62074"/>
          </a:xfrm>
          <a:solidFill>
            <a:srgbClr val="FFFF00"/>
          </a:solidFill>
        </p:spPr>
        <p:txBody>
          <a:bodyPr>
            <a:noAutofit/>
          </a:bodyPr>
          <a:lstStyle/>
          <a:p>
            <a:r>
              <a:rPr lang="es-ES" sz="3200" b="1" dirty="0" smtClean="0">
                <a:solidFill>
                  <a:srgbClr val="FF0000"/>
                </a:solidFill>
                <a:latin typeface="Bauhaus 93" pitchFamily="82" charset="0"/>
              </a:rPr>
              <a:t>ELEMENTOS DE PROTECCION</a:t>
            </a:r>
            <a:endParaRPr lang="es-ES" sz="3200" b="1" dirty="0">
              <a:solidFill>
                <a:srgbClr val="FF0000"/>
              </a:solidFill>
              <a:latin typeface="Bauhaus 93" pitchFamily="82" charset="0"/>
            </a:endParaRPr>
          </a:p>
        </p:txBody>
      </p:sp>
      <p:sp>
        <p:nvSpPr>
          <p:cNvPr id="3" name="2 Marcador de contenido"/>
          <p:cNvSpPr>
            <a:spLocks noGrp="1"/>
          </p:cNvSpPr>
          <p:nvPr>
            <p:ph idx="1"/>
          </p:nvPr>
        </p:nvSpPr>
        <p:spPr>
          <a:xfrm>
            <a:off x="75062" y="1021116"/>
            <a:ext cx="9068937" cy="5145435"/>
          </a:xfrm>
        </p:spPr>
        <p:txBody>
          <a:bodyPr>
            <a:normAutofit lnSpcReduction="10000"/>
          </a:bodyPr>
          <a:lstStyle/>
          <a:p>
            <a:pPr algn="just">
              <a:buNone/>
            </a:pPr>
            <a:r>
              <a:rPr lang="es-ES" sz="2000" dirty="0" smtClean="0">
                <a:solidFill>
                  <a:srgbClr val="000099"/>
                </a:solidFill>
              </a:rPr>
              <a:t>Para hacer mínimos los efectos de una falla sobre el sistema, los elementos de</a:t>
            </a:r>
          </a:p>
          <a:p>
            <a:pPr algn="just">
              <a:buNone/>
            </a:pPr>
            <a:r>
              <a:rPr lang="es-ES" sz="2000" dirty="0" smtClean="0">
                <a:solidFill>
                  <a:srgbClr val="000099"/>
                </a:solidFill>
              </a:rPr>
              <a:t> protección deben tener selectividad en sus operación, tal que el mas próximo a la</a:t>
            </a:r>
          </a:p>
          <a:p>
            <a:pPr algn="just">
              <a:buNone/>
            </a:pPr>
            <a:r>
              <a:rPr lang="es-ES" sz="2000" dirty="0" smtClean="0">
                <a:solidFill>
                  <a:srgbClr val="000099"/>
                </a:solidFill>
              </a:rPr>
              <a:t> falla sobre el lado de la fuente debe operar primero (</a:t>
            </a:r>
            <a:r>
              <a:rPr lang="es-ES" sz="2000" dirty="0" smtClean="0">
                <a:solidFill>
                  <a:srgbClr val="FF0000"/>
                </a:solidFill>
              </a:rPr>
              <a:t>proteccion primaria</a:t>
            </a:r>
            <a:r>
              <a:rPr lang="es-ES" sz="2000" dirty="0" smtClean="0">
                <a:solidFill>
                  <a:srgbClr val="000099"/>
                </a:solidFill>
              </a:rPr>
              <a:t>) y si por</a:t>
            </a:r>
          </a:p>
          <a:p>
            <a:pPr algn="just">
              <a:buNone/>
            </a:pPr>
            <a:r>
              <a:rPr lang="es-ES" sz="2000" dirty="0" smtClean="0">
                <a:solidFill>
                  <a:srgbClr val="000099"/>
                </a:solidFill>
              </a:rPr>
              <a:t> cualquier motivo no lo hace el siguiente dispositivo sobre el lado de la fuente deberá</a:t>
            </a:r>
          </a:p>
          <a:p>
            <a:pPr algn="just">
              <a:buNone/>
            </a:pPr>
            <a:r>
              <a:rPr lang="es-ES" sz="2000" dirty="0" smtClean="0">
                <a:solidFill>
                  <a:srgbClr val="000099"/>
                </a:solidFill>
              </a:rPr>
              <a:t> operar o abrir su circuito(</a:t>
            </a:r>
            <a:r>
              <a:rPr lang="es-ES" sz="2000" dirty="0" smtClean="0">
                <a:solidFill>
                  <a:srgbClr val="FF0000"/>
                </a:solidFill>
              </a:rPr>
              <a:t>proteccion de respaldo</a:t>
            </a:r>
            <a:r>
              <a:rPr lang="es-ES" sz="2000" dirty="0" smtClean="0">
                <a:solidFill>
                  <a:srgbClr val="000099"/>
                </a:solidFill>
              </a:rPr>
              <a:t>).</a:t>
            </a:r>
          </a:p>
          <a:p>
            <a:pPr algn="just">
              <a:buNone/>
            </a:pPr>
            <a:endParaRPr lang="es-ES" sz="2000" dirty="0" smtClean="0">
              <a:solidFill>
                <a:srgbClr val="000099"/>
              </a:solidFill>
            </a:endParaRPr>
          </a:p>
          <a:p>
            <a:pPr algn="just">
              <a:buNone/>
            </a:pPr>
            <a:r>
              <a:rPr lang="es-ES" sz="2000" dirty="0" smtClean="0">
                <a:solidFill>
                  <a:srgbClr val="000099"/>
                </a:solidFill>
              </a:rPr>
              <a:t>El elemento de proteccion esta auxiliado en esta tarea por interruptores que son</a:t>
            </a:r>
          </a:p>
          <a:p>
            <a:pPr algn="just">
              <a:buNone/>
            </a:pPr>
            <a:r>
              <a:rPr lang="es-ES" sz="2000" dirty="0" smtClean="0">
                <a:solidFill>
                  <a:srgbClr val="000099"/>
                </a:solidFill>
              </a:rPr>
              <a:t> capaces de desconectar su circuito cuando un elemento de proteccion lo manda.</a:t>
            </a:r>
          </a:p>
          <a:p>
            <a:pPr algn="just">
              <a:buNone/>
            </a:pPr>
            <a:r>
              <a:rPr lang="es-ES" sz="2000" dirty="0" smtClean="0">
                <a:solidFill>
                  <a:srgbClr val="000099"/>
                </a:solidFill>
              </a:rPr>
              <a:t> Los interruptores deben tener la capacidad suficiente para que puedan conducir</a:t>
            </a:r>
          </a:p>
          <a:p>
            <a:pPr algn="just">
              <a:buNone/>
            </a:pPr>
            <a:r>
              <a:rPr lang="es-ES" sz="2000" dirty="0" smtClean="0">
                <a:solidFill>
                  <a:srgbClr val="000099"/>
                </a:solidFill>
              </a:rPr>
              <a:t> momentáneamente la máxima corriente de cortocircuito que puede fluir a través de</a:t>
            </a:r>
          </a:p>
          <a:p>
            <a:pPr algn="just">
              <a:buNone/>
            </a:pPr>
            <a:r>
              <a:rPr lang="es-ES" sz="2000" dirty="0" smtClean="0">
                <a:solidFill>
                  <a:srgbClr val="000099"/>
                </a:solidFill>
              </a:rPr>
              <a:t> ellos e interrumpirla sin dañarse, deben soportar también el cierre bajo cortocircuito.</a:t>
            </a:r>
          </a:p>
          <a:p>
            <a:pPr algn="just">
              <a:buNone/>
            </a:pPr>
            <a:r>
              <a:rPr lang="es-ES" sz="2000" dirty="0" smtClean="0">
                <a:solidFill>
                  <a:srgbClr val="000099"/>
                </a:solidFill>
              </a:rPr>
              <a:t> Una función secundaria de los relevadores de proteccion es indicar el sitio y el tipo de</a:t>
            </a:r>
          </a:p>
          <a:p>
            <a:pPr algn="just">
              <a:buNone/>
            </a:pPr>
            <a:r>
              <a:rPr lang="es-ES" sz="2000" dirty="0" smtClean="0">
                <a:solidFill>
                  <a:srgbClr val="000099"/>
                </a:solidFill>
              </a:rPr>
              <a:t> falla ayudando con esto a una reparación mas rápida.</a:t>
            </a:r>
          </a:p>
          <a:p>
            <a:pPr algn="just">
              <a:buNone/>
            </a:pPr>
            <a:endParaRPr lang="es-ES" sz="2000" dirty="0" smtClean="0">
              <a:solidFill>
                <a:srgbClr val="000099"/>
              </a:solidFill>
            </a:endParaRPr>
          </a:p>
          <a:p>
            <a:pPr algn="just">
              <a:buNone/>
            </a:pPr>
            <a:r>
              <a:rPr lang="es-ES" sz="2000" dirty="0" smtClean="0">
                <a:solidFill>
                  <a:srgbClr val="FF0000"/>
                </a:solidFill>
              </a:rPr>
              <a:t> </a:t>
            </a:r>
            <a:endParaRPr lang="es-ES" sz="2000" dirty="0">
              <a:solidFill>
                <a:srgbClr val="000099"/>
              </a:solidFill>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76673"/>
            <a:ext cx="7772400" cy="504055"/>
          </a:xfrm>
          <a:solidFill>
            <a:srgbClr val="FFFF00"/>
          </a:solidFill>
        </p:spPr>
        <p:txBody>
          <a:bodyPr>
            <a:noAutofit/>
          </a:bodyPr>
          <a:lstStyle/>
          <a:p>
            <a:r>
              <a:rPr lang="es-ES" sz="3200" b="1" dirty="0" smtClean="0">
                <a:solidFill>
                  <a:srgbClr val="C00000"/>
                </a:solidFill>
                <a:latin typeface="Bauhaus 93" pitchFamily="82" charset="0"/>
              </a:rPr>
              <a:t>LIMITES DE PROTECCION</a:t>
            </a:r>
            <a:endParaRPr lang="es-ES" sz="3200" b="1" dirty="0">
              <a:solidFill>
                <a:srgbClr val="C00000"/>
              </a:solidFill>
              <a:latin typeface="Bauhaus 93" pitchFamily="82" charset="0"/>
            </a:endParaRPr>
          </a:p>
        </p:txBody>
      </p:sp>
      <p:sp>
        <p:nvSpPr>
          <p:cNvPr id="3" name="2 Subtítulo"/>
          <p:cNvSpPr>
            <a:spLocks noGrp="1"/>
          </p:cNvSpPr>
          <p:nvPr>
            <p:ph type="subTitle" idx="1"/>
          </p:nvPr>
        </p:nvSpPr>
        <p:spPr>
          <a:xfrm>
            <a:off x="179512" y="1268760"/>
            <a:ext cx="8856984" cy="5184576"/>
          </a:xfrm>
        </p:spPr>
        <p:txBody>
          <a:bodyPr>
            <a:normAutofit fontScale="92500" lnSpcReduction="10000"/>
          </a:bodyPr>
          <a:lstStyle/>
          <a:p>
            <a:pPr marL="457200" indent="-457200" algn="l">
              <a:buAutoNum type="arabicPeriod"/>
            </a:pPr>
            <a:r>
              <a:rPr lang="es-ES" sz="2400" dirty="0" smtClean="0">
                <a:solidFill>
                  <a:srgbClr val="000099"/>
                </a:solidFill>
              </a:rPr>
              <a:t>Niveles de resistencia del equipo a las sobrecorrientes momentáneas.</a:t>
            </a:r>
          </a:p>
          <a:p>
            <a:pPr marL="457200" indent="-457200" algn="l"/>
            <a:r>
              <a:rPr lang="es-ES" sz="2400" dirty="0" smtClean="0">
                <a:solidFill>
                  <a:srgbClr val="000099"/>
                </a:solidFill>
              </a:rPr>
              <a:t>a). </a:t>
            </a:r>
            <a:r>
              <a:rPr lang="es-ES" sz="2400" dirty="0" smtClean="0">
                <a:solidFill>
                  <a:srgbClr val="FF0000"/>
                </a:solidFill>
              </a:rPr>
              <a:t>GENERADORES. </a:t>
            </a:r>
            <a:r>
              <a:rPr lang="es-ES" sz="2400" dirty="0" smtClean="0">
                <a:solidFill>
                  <a:srgbClr val="000099"/>
                </a:solidFill>
              </a:rPr>
              <a:t>Según la norma Nema 1-22.45 sección 3 parte </a:t>
            </a:r>
            <a:r>
              <a:rPr lang="es-ES" sz="2400" smtClean="0">
                <a:solidFill>
                  <a:srgbClr val="000099"/>
                </a:solidFill>
              </a:rPr>
              <a:t>22 un generador </a:t>
            </a:r>
            <a:r>
              <a:rPr lang="es-ES" sz="2400" dirty="0" smtClean="0">
                <a:solidFill>
                  <a:srgbClr val="000099"/>
                </a:solidFill>
              </a:rPr>
              <a:t>trifásico sincrónico debe ser capaz de soportar sin dañarse un cortocircuito trifásico durante 30 segundos en sus terminales cuando esta operando en sus KVA nominales en 5% de sobre voltaje con excitación fija.</a:t>
            </a:r>
          </a:p>
          <a:p>
            <a:pPr marL="457200" indent="-457200" algn="l"/>
            <a:r>
              <a:rPr lang="es-ES" sz="2400" dirty="0" smtClean="0">
                <a:solidFill>
                  <a:srgbClr val="000099"/>
                </a:solidFill>
              </a:rPr>
              <a:t>b). </a:t>
            </a:r>
            <a:r>
              <a:rPr lang="es-ES" sz="2400" dirty="0" smtClean="0">
                <a:solidFill>
                  <a:srgbClr val="C00000"/>
                </a:solidFill>
              </a:rPr>
              <a:t>MOTORES. </a:t>
            </a:r>
            <a:r>
              <a:rPr lang="es-ES" sz="2400" dirty="0" smtClean="0">
                <a:solidFill>
                  <a:srgbClr val="000099"/>
                </a:solidFill>
              </a:rPr>
              <a:t>Este nivel se llama el tiempo máximo permisible de paro, o sea el tiempo que puede continuar el motor operando con magnitudes de corriente a rotor bloqueado antes de que ocurra un daño, el tiempo normalmente se expresa en segundos.</a:t>
            </a:r>
          </a:p>
          <a:p>
            <a:pPr marL="457200" indent="-457200" algn="l"/>
            <a:r>
              <a:rPr lang="es-ES" sz="2400" dirty="0" smtClean="0">
                <a:solidFill>
                  <a:srgbClr val="000099"/>
                </a:solidFill>
              </a:rPr>
              <a:t>c). </a:t>
            </a:r>
            <a:r>
              <a:rPr lang="es-ES" sz="2400" dirty="0" smtClean="0">
                <a:solidFill>
                  <a:srgbClr val="C00000"/>
                </a:solidFill>
              </a:rPr>
              <a:t>TRANSFORMADORES. </a:t>
            </a:r>
            <a:r>
              <a:rPr lang="es-ES" sz="2400" dirty="0" smtClean="0">
                <a:solidFill>
                  <a:srgbClr val="000099"/>
                </a:solidFill>
              </a:rPr>
              <a:t>Este nivel es definido por la Norma ANSI y se llama Puntos ANSI. Identifica las exigencias de diseño para los devanados del transformador, de manera que puedan resistir sin daño alguno los esfuerzos mecánicos y térmicos ocasionados por un cortocircuito en sus terminales durante un periodo definido de tiempo.</a:t>
            </a:r>
          </a:p>
          <a:p>
            <a:pPr marL="457200" indent="-457200" algn="l"/>
            <a:endParaRPr lang="es-ES" sz="2000" dirty="0" smtClean="0">
              <a:solidFill>
                <a:srgbClr val="000099"/>
              </a:solidFill>
            </a:endParaRPr>
          </a:p>
          <a:p>
            <a:pPr marL="457200" indent="-457200" algn="l"/>
            <a:endParaRPr lang="es-ES" sz="2000" dirty="0" smtClean="0">
              <a:solidFill>
                <a:srgbClr val="000099"/>
              </a:solidFill>
            </a:endParaRPr>
          </a:p>
          <a:p>
            <a:pPr marL="457200" indent="-457200" algn="l">
              <a:buAutoNum type="arabicPeriod"/>
            </a:pPr>
            <a:endParaRPr lang="es-ES" sz="2000" dirty="0">
              <a:solidFill>
                <a:srgbClr val="000099"/>
              </a:solidFill>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432048"/>
          </a:xfrm>
          <a:solidFill>
            <a:srgbClr val="FFFF00"/>
          </a:solidFill>
        </p:spPr>
        <p:txBody>
          <a:bodyPr>
            <a:noAutofit/>
          </a:bodyPr>
          <a:lstStyle/>
          <a:p>
            <a:r>
              <a:rPr lang="es-ES" sz="3600" b="1" dirty="0" smtClean="0">
                <a:solidFill>
                  <a:srgbClr val="C00000"/>
                </a:solidFill>
                <a:latin typeface="Bauhaus 93" pitchFamily="82" charset="0"/>
              </a:rPr>
              <a:t>CONDICIONES DE OPERACION</a:t>
            </a:r>
            <a:endParaRPr lang="es-ES" sz="3600" b="1" dirty="0">
              <a:solidFill>
                <a:srgbClr val="C00000"/>
              </a:solidFill>
              <a:latin typeface="Bauhaus 93" pitchFamily="82" charset="0"/>
            </a:endParaRPr>
          </a:p>
        </p:txBody>
      </p:sp>
      <p:sp>
        <p:nvSpPr>
          <p:cNvPr id="3" name="2 Subtítulo"/>
          <p:cNvSpPr>
            <a:spLocks noGrp="1"/>
          </p:cNvSpPr>
          <p:nvPr>
            <p:ph type="subTitle" idx="1"/>
          </p:nvPr>
        </p:nvSpPr>
        <p:spPr>
          <a:xfrm>
            <a:off x="107504" y="1052736"/>
            <a:ext cx="8928992" cy="5400600"/>
          </a:xfrm>
        </p:spPr>
        <p:txBody>
          <a:bodyPr>
            <a:normAutofit/>
          </a:bodyPr>
          <a:lstStyle/>
          <a:p>
            <a:pPr algn="l"/>
            <a:r>
              <a:rPr lang="es-ES" sz="1600" dirty="0" smtClean="0">
                <a:solidFill>
                  <a:srgbClr val="000099"/>
                </a:solidFill>
              </a:rPr>
              <a:t>Aquí se definen las condiciones en que normalmente opera el equipo, siendo estas de vital importancia ya que los dispositivos de proteccion deben ser insensibles a estas condiciones para evitar disparos innecesarios.</a:t>
            </a:r>
          </a:p>
          <a:p>
            <a:pPr algn="l"/>
            <a:r>
              <a:rPr lang="es-ES" sz="1600" dirty="0" smtClean="0">
                <a:solidFill>
                  <a:srgbClr val="000099"/>
                </a:solidFill>
              </a:rPr>
              <a:t>a). </a:t>
            </a:r>
            <a:r>
              <a:rPr lang="es-ES" sz="1600" dirty="0" smtClean="0">
                <a:solidFill>
                  <a:srgbClr val="C00000"/>
                </a:solidFill>
              </a:rPr>
              <a:t>MOTORES. </a:t>
            </a:r>
            <a:r>
              <a:rPr lang="es-ES" sz="1600" dirty="0" smtClean="0">
                <a:solidFill>
                  <a:srgbClr val="000099"/>
                </a:solidFill>
              </a:rPr>
              <a:t>La mínima calibración para un relevador que protege un motor debe estar arriba de la máxima corriente de arranque del motor de manera que el relevador no opere con esta.</a:t>
            </a:r>
          </a:p>
          <a:p>
            <a:pPr algn="l"/>
            <a:r>
              <a:rPr lang="es-ES" sz="1600" dirty="0" smtClean="0">
                <a:solidFill>
                  <a:srgbClr val="000099"/>
                </a:solidFill>
              </a:rPr>
              <a:t>Para trazar el perfil de arranque de los motores se seguirá el siguiente método:</a:t>
            </a:r>
          </a:p>
          <a:p>
            <a:pPr algn="l"/>
            <a:r>
              <a:rPr lang="es-ES" sz="1600" dirty="0" smtClean="0">
                <a:solidFill>
                  <a:srgbClr val="000099"/>
                </a:solidFill>
              </a:rPr>
              <a:t>Se supondrá que el motor toma desde el arranque hasta 0.1 segundos una corriente máxima de rotor bloqueado, la cual es originada por el efecto de magnetización y después de 10 segundos demanda la corriente de plena carga.</a:t>
            </a:r>
          </a:p>
          <a:p>
            <a:pPr algn="l"/>
            <a:r>
              <a:rPr lang="es-ES" sz="1600" dirty="0" smtClean="0">
                <a:solidFill>
                  <a:srgbClr val="000099"/>
                </a:solidFill>
              </a:rPr>
              <a:t>b). </a:t>
            </a:r>
            <a:r>
              <a:rPr lang="es-ES" sz="1600" dirty="0" smtClean="0">
                <a:solidFill>
                  <a:srgbClr val="FF0000"/>
                </a:solidFill>
              </a:rPr>
              <a:t>Transformadores: </a:t>
            </a:r>
            <a:r>
              <a:rPr lang="es-ES" sz="1600" dirty="0" smtClean="0">
                <a:solidFill>
                  <a:srgbClr val="1109B7"/>
                </a:solidFill>
              </a:rPr>
              <a:t>Cuando se energiza un transformador, toma una corriente muy elevada que se llama corriente de magnetización o INRUSH, la cual puede alcanzar valores de 8 a 25 veces la corriente nominal en transformadores tipo seco, para transformadores en aceite se utiliza un múltiplo que depende de la capacidad del transformador(TABLA --).</a:t>
            </a:r>
          </a:p>
          <a:p>
            <a:pPr algn="l"/>
            <a:r>
              <a:rPr lang="es-ES" sz="1600" dirty="0" smtClean="0">
                <a:solidFill>
                  <a:srgbClr val="1109B7"/>
                </a:solidFill>
              </a:rPr>
              <a:t>La capacidad de sobrecarga del transformador depende del tipo de enfriamiento que se le proporcione, también del factor de elevación de temperatura, en algunos casos es de 55ºc o 55/65ºc, entonces podemos definir lo siguiente: </a:t>
            </a:r>
          </a:p>
          <a:p>
            <a:pPr algn="l"/>
            <a:r>
              <a:rPr lang="es-ES" sz="1600" dirty="0" smtClean="0">
                <a:solidFill>
                  <a:srgbClr val="1109B7"/>
                </a:solidFill>
              </a:rPr>
              <a:t>Capacidad de transformador= I nominal x factor de enfriamiento x factor de elevación de temperatura.</a:t>
            </a:r>
          </a:p>
          <a:p>
            <a:pPr algn="l"/>
            <a:endParaRPr lang="es-ES" sz="2000" dirty="0">
              <a:solidFill>
                <a:srgbClr val="000099"/>
              </a:solidFill>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504055"/>
          </a:xfrm>
          <a:solidFill>
            <a:srgbClr val="FFFF00"/>
          </a:solidFill>
        </p:spPr>
        <p:txBody>
          <a:bodyPr>
            <a:noAutofit/>
          </a:bodyPr>
          <a:lstStyle/>
          <a:p>
            <a:r>
              <a:rPr lang="es-ES" sz="3200" b="1" dirty="0" smtClean="0">
                <a:solidFill>
                  <a:srgbClr val="FF0000"/>
                </a:solidFill>
                <a:latin typeface="Bauhaus 93" pitchFamily="82" charset="0"/>
              </a:rPr>
              <a:t>REQUISITOS MINIMOS DE PROTECCION</a:t>
            </a:r>
            <a:endParaRPr lang="es-ES" sz="3200" b="1" dirty="0">
              <a:solidFill>
                <a:srgbClr val="FF0000"/>
              </a:solidFill>
              <a:latin typeface="Bauhaus 93" pitchFamily="82" charset="0"/>
            </a:endParaRPr>
          </a:p>
        </p:txBody>
      </p:sp>
      <p:sp>
        <p:nvSpPr>
          <p:cNvPr id="3" name="2 Subtítulo"/>
          <p:cNvSpPr>
            <a:spLocks noGrp="1"/>
          </p:cNvSpPr>
          <p:nvPr>
            <p:ph type="subTitle" idx="1"/>
          </p:nvPr>
        </p:nvSpPr>
        <p:spPr>
          <a:xfrm>
            <a:off x="179512" y="764704"/>
            <a:ext cx="7992888" cy="4874096"/>
          </a:xfrm>
        </p:spPr>
        <p:txBody>
          <a:bodyPr>
            <a:normAutofit/>
          </a:bodyPr>
          <a:lstStyle/>
          <a:p>
            <a:pPr algn="l"/>
            <a:r>
              <a:rPr lang="es-ES" sz="1600" dirty="0" smtClean="0">
                <a:solidFill>
                  <a:srgbClr val="1109B7"/>
                </a:solidFill>
                <a:latin typeface="Arial" pitchFamily="34" charset="0"/>
                <a:cs typeface="Arial" pitchFamily="34" charset="0"/>
              </a:rPr>
              <a:t>a). </a:t>
            </a:r>
            <a:r>
              <a:rPr lang="es-ES" sz="1600" dirty="0" smtClean="0">
                <a:solidFill>
                  <a:srgbClr val="FF0000"/>
                </a:solidFill>
                <a:latin typeface="Arial" pitchFamily="34" charset="0"/>
                <a:cs typeface="Arial" pitchFamily="34" charset="0"/>
              </a:rPr>
              <a:t>Motores: </a:t>
            </a:r>
            <a:r>
              <a:rPr lang="es-ES" sz="1600" dirty="0" smtClean="0">
                <a:solidFill>
                  <a:srgbClr val="1109B7"/>
                </a:solidFill>
                <a:latin typeface="Arial" pitchFamily="34" charset="0"/>
                <a:cs typeface="Arial" pitchFamily="34" charset="0"/>
              </a:rPr>
              <a:t>Para motores hasta de 600 volts, el articulo 430 de la NOM-001-SEDE-2005 en sus partes C y D indica que se requiere proteccion contra sobrecarga y sobrecorriente, para motor arriba de 600 volts en la parte J establece que cada motor debe ser protegido contra sobrecargas peligrosas y fallas en el arranque del motor por medio de un dispositivo térmico sensible a la corriente.</a:t>
            </a:r>
          </a:p>
          <a:p>
            <a:pPr algn="l"/>
            <a:r>
              <a:rPr lang="es-ES" sz="1600" dirty="0" smtClean="0">
                <a:solidFill>
                  <a:srgbClr val="1109B7"/>
                </a:solidFill>
                <a:latin typeface="Arial" pitchFamily="34" charset="0"/>
                <a:cs typeface="Arial" pitchFamily="34" charset="0"/>
              </a:rPr>
              <a:t>Según el articulo 430-32 de la NOM establece que para motores de trabajo continuo mayores a 1 HP debe tener un dispositivo de sobrecarga  que dispare en no mas de los siguientes porcentajes de la corriente de placa del motor(Tabla---).</a:t>
            </a:r>
          </a:p>
          <a:p>
            <a:pPr algn="l"/>
            <a:r>
              <a:rPr lang="es-ES" sz="1600" dirty="0" smtClean="0">
                <a:solidFill>
                  <a:srgbClr val="1109B7"/>
                </a:solidFill>
                <a:latin typeface="Arial" pitchFamily="34" charset="0"/>
                <a:cs typeface="Arial" pitchFamily="34" charset="0"/>
              </a:rPr>
              <a:t>b). </a:t>
            </a:r>
            <a:r>
              <a:rPr lang="es-ES" sz="1600" dirty="0" smtClean="0">
                <a:solidFill>
                  <a:srgbClr val="FF0000"/>
                </a:solidFill>
                <a:latin typeface="Arial" pitchFamily="34" charset="0"/>
                <a:cs typeface="Arial" pitchFamily="34" charset="0"/>
              </a:rPr>
              <a:t>Transformadores: </a:t>
            </a:r>
            <a:r>
              <a:rPr lang="es-ES" sz="1600" dirty="0" smtClean="0">
                <a:solidFill>
                  <a:srgbClr val="1109B7"/>
                </a:solidFill>
                <a:latin typeface="Arial" pitchFamily="34" charset="0"/>
                <a:cs typeface="Arial" pitchFamily="34" charset="0"/>
              </a:rPr>
              <a:t>De acuerdo con la NOM en su articulo 450 exige consideraciones para las capacidades de ajuste de los elementos de proteccion contra sobrecorriente nominal(Tabla---).</a:t>
            </a:r>
          </a:p>
          <a:p>
            <a:pPr algn="l"/>
            <a:r>
              <a:rPr lang="es-ES" sz="1600" dirty="0" smtClean="0">
                <a:solidFill>
                  <a:srgbClr val="1109B7"/>
                </a:solidFill>
                <a:latin typeface="Arial" pitchFamily="34" charset="0"/>
                <a:cs typeface="Arial" pitchFamily="34" charset="0"/>
              </a:rPr>
              <a:t>c). </a:t>
            </a:r>
            <a:r>
              <a:rPr lang="es-ES" sz="1600" dirty="0" smtClean="0">
                <a:solidFill>
                  <a:srgbClr val="FF0000"/>
                </a:solidFill>
                <a:latin typeface="Arial" pitchFamily="34" charset="0"/>
                <a:cs typeface="Arial" pitchFamily="34" charset="0"/>
              </a:rPr>
              <a:t>Cables:</a:t>
            </a:r>
            <a:r>
              <a:rPr lang="es-ES" sz="1600" dirty="0" smtClean="0">
                <a:solidFill>
                  <a:srgbClr val="1109B7"/>
                </a:solidFill>
                <a:latin typeface="Arial" pitchFamily="34" charset="0"/>
                <a:cs typeface="Arial" pitchFamily="34" charset="0"/>
              </a:rPr>
              <a:t> Para la proteccion por sobrecarga en cables de 600 volts o menos se deben considerar las especificaciones dadas, o sea , protegerlos dentro de su </a:t>
            </a:r>
            <a:r>
              <a:rPr lang="es-ES" sz="1600" dirty="0" err="1" smtClean="0">
                <a:solidFill>
                  <a:srgbClr val="1109B7"/>
                </a:solidFill>
                <a:latin typeface="Arial" pitchFamily="34" charset="0"/>
                <a:cs typeface="Arial" pitchFamily="34" charset="0"/>
              </a:rPr>
              <a:t>ampacidad</a:t>
            </a:r>
            <a:r>
              <a:rPr lang="es-ES" sz="1600" dirty="0" smtClean="0">
                <a:solidFill>
                  <a:srgbClr val="1109B7"/>
                </a:solidFill>
                <a:latin typeface="Arial" pitchFamily="34" charset="0"/>
                <a:cs typeface="Arial" pitchFamily="34" charset="0"/>
              </a:rPr>
              <a:t>.</a:t>
            </a:r>
          </a:p>
          <a:p>
            <a:pPr algn="l"/>
            <a:r>
              <a:rPr lang="es-ES" sz="1600" dirty="0" smtClean="0">
                <a:solidFill>
                  <a:srgbClr val="1109B7"/>
                </a:solidFill>
                <a:latin typeface="Arial" pitchFamily="34" charset="0"/>
                <a:cs typeface="Arial" pitchFamily="34" charset="0"/>
              </a:rPr>
              <a:t>Para cables arriba de 600 v, la proteccion por sobrecorriente, según el articulo 240-100 de la NOM deben ser la siguiente si se usa:</a:t>
            </a:r>
          </a:p>
          <a:p>
            <a:pPr algn="l"/>
            <a:r>
              <a:rPr lang="es-ES" sz="1600" dirty="0" smtClean="0">
                <a:solidFill>
                  <a:srgbClr val="1109B7"/>
                </a:solidFill>
                <a:latin typeface="Arial" pitchFamily="34" charset="0"/>
                <a:cs typeface="Arial" pitchFamily="34" charset="0"/>
              </a:rPr>
              <a:t>Fusible--------------------- No mas de 300% de la </a:t>
            </a:r>
            <a:r>
              <a:rPr lang="es-ES" sz="1600" dirty="0" err="1" smtClean="0">
                <a:solidFill>
                  <a:srgbClr val="1109B7"/>
                </a:solidFill>
                <a:latin typeface="Arial" pitchFamily="34" charset="0"/>
                <a:cs typeface="Arial" pitchFamily="34" charset="0"/>
              </a:rPr>
              <a:t>ampacidad</a:t>
            </a:r>
            <a:r>
              <a:rPr lang="es-ES" sz="1600" dirty="0" smtClean="0">
                <a:solidFill>
                  <a:srgbClr val="1109B7"/>
                </a:solidFill>
                <a:latin typeface="Arial" pitchFamily="34" charset="0"/>
                <a:cs typeface="Arial" pitchFamily="34" charset="0"/>
              </a:rPr>
              <a:t> del cable</a:t>
            </a:r>
          </a:p>
          <a:p>
            <a:pPr algn="l"/>
            <a:r>
              <a:rPr lang="es-ES" sz="1600" dirty="0" smtClean="0">
                <a:solidFill>
                  <a:srgbClr val="1109B7"/>
                </a:solidFill>
                <a:latin typeface="Arial" pitchFamily="34" charset="0"/>
                <a:cs typeface="Arial" pitchFamily="34" charset="0"/>
              </a:rPr>
              <a:t>Interruptores ------------- No mas del 600% de la </a:t>
            </a:r>
            <a:r>
              <a:rPr lang="es-ES" sz="1600" dirty="0" err="1" smtClean="0">
                <a:solidFill>
                  <a:srgbClr val="1109B7"/>
                </a:solidFill>
                <a:latin typeface="Arial" pitchFamily="34" charset="0"/>
                <a:cs typeface="Arial" pitchFamily="34" charset="0"/>
              </a:rPr>
              <a:t>ampacidad</a:t>
            </a:r>
            <a:r>
              <a:rPr lang="es-ES" sz="1600" dirty="0" smtClean="0">
                <a:solidFill>
                  <a:srgbClr val="1109B7"/>
                </a:solidFill>
                <a:latin typeface="Arial" pitchFamily="34" charset="0"/>
                <a:cs typeface="Arial" pitchFamily="34" charset="0"/>
              </a:rPr>
              <a:t> del cable</a:t>
            </a:r>
            <a:endParaRPr lang="es-ES" sz="1600" dirty="0">
              <a:solidFill>
                <a:srgbClr val="1109B7"/>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rmAutofit/>
          </a:bodyPr>
          <a:lstStyle/>
          <a:p>
            <a:r>
              <a:rPr lang="es-ES" sz="2400" b="1" dirty="0" smtClean="0">
                <a:solidFill>
                  <a:srgbClr val="FF0000"/>
                </a:solidFill>
              </a:rPr>
              <a:t>MOTORES ELECTRICOS DE MEDIA TENSION</a:t>
            </a:r>
            <a:br>
              <a:rPr lang="es-ES" sz="2400" b="1" dirty="0" smtClean="0">
                <a:solidFill>
                  <a:srgbClr val="FF0000"/>
                </a:solidFill>
              </a:rPr>
            </a:br>
            <a:endParaRPr lang="es-ES" sz="2400" b="1" dirty="0">
              <a:solidFill>
                <a:srgbClr val="FF0000"/>
              </a:solidFill>
            </a:endParaRPr>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pic>
        <p:nvPicPr>
          <p:cNvPr id="4" name="Picture 7" descr="C:\Mis documentos\fotos\mot. samaria\fota1.jpg"/>
          <p:cNvPicPr>
            <a:picLocks noGrp="1" noChangeAspect="1" noChangeArrowheads="1"/>
          </p:cNvPicPr>
          <p:nvPr>
            <p:ph idx="1"/>
          </p:nvPr>
        </p:nvPicPr>
        <p:blipFill>
          <a:blip r:embed="rId2" r:link="rId3" cstate="print"/>
          <a:srcRect/>
          <a:stretch>
            <a:fillRect/>
          </a:stretch>
        </p:blipFill>
        <p:spPr>
          <a:xfrm>
            <a:off x="971600" y="1828800"/>
            <a:ext cx="7208788" cy="4592638"/>
          </a:xfrm>
        </p:spPr>
      </p:pic>
      <p:pic>
        <p:nvPicPr>
          <p:cNvPr id="5" name="Picture 7" descr="C:\Mis documentos\fotos\mot. samaria\fota1.jpg"/>
          <p:cNvPicPr>
            <a:picLocks noChangeAspect="1" noChangeArrowheads="1"/>
          </p:cNvPicPr>
          <p:nvPr/>
        </p:nvPicPr>
        <p:blipFill>
          <a:blip r:embed="rId2" r:link="rId3" cstate="print"/>
          <a:srcRect/>
          <a:stretch>
            <a:fillRect/>
          </a:stretch>
        </p:blipFill>
        <p:spPr>
          <a:xfrm>
            <a:off x="1331640" y="1828800"/>
            <a:ext cx="6848748" cy="4592638"/>
          </a:xfrm>
          <a:prstGeom prst="rect">
            <a:avLst/>
          </a:prstGeom>
        </p:spPr>
      </p:pic>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980729"/>
            <a:ext cx="7772400" cy="720079"/>
          </a:xfrm>
        </p:spPr>
        <p:txBody>
          <a:bodyPr>
            <a:normAutofit/>
          </a:bodyPr>
          <a:lstStyle/>
          <a:p>
            <a:r>
              <a:rPr lang="es-ES" sz="2400" b="1" dirty="0" smtClean="0">
                <a:solidFill>
                  <a:srgbClr val="000099"/>
                </a:solidFill>
              </a:rPr>
              <a:t>RESUMEN DE FALLAS DE MOTORES</a:t>
            </a:r>
            <a:endParaRPr lang="es-ES" sz="2400" b="1" dirty="0">
              <a:solidFill>
                <a:srgbClr val="000099"/>
              </a:solidFill>
            </a:endParaRPr>
          </a:p>
        </p:txBody>
      </p:sp>
      <p:sp>
        <p:nvSpPr>
          <p:cNvPr id="3" name="2 Subtítulo"/>
          <p:cNvSpPr>
            <a:spLocks noGrp="1"/>
          </p:cNvSpPr>
          <p:nvPr>
            <p:ph type="subTitle" idx="1"/>
          </p:nvPr>
        </p:nvSpPr>
        <p:spPr>
          <a:xfrm>
            <a:off x="611560" y="1916832"/>
            <a:ext cx="7160840" cy="4824536"/>
          </a:xfrm>
        </p:spPr>
        <p:txBody>
          <a:bodyPr/>
          <a:lstStyle/>
          <a:p>
            <a:endParaRPr lang="es-ES" dirty="0"/>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pic>
        <p:nvPicPr>
          <p:cNvPr id="1029" name="Picture 5"/>
          <p:cNvPicPr>
            <a:picLocks noChangeAspect="1" noChangeArrowheads="1"/>
          </p:cNvPicPr>
          <p:nvPr/>
        </p:nvPicPr>
        <p:blipFill>
          <a:blip r:embed="rId2" cstate="print"/>
          <a:srcRect/>
          <a:stretch>
            <a:fillRect/>
          </a:stretch>
        </p:blipFill>
        <p:spPr bwMode="auto">
          <a:xfrm>
            <a:off x="611560" y="1916832"/>
            <a:ext cx="7200800" cy="424847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836711"/>
          </a:xfrm>
          <a:solidFill>
            <a:srgbClr val="FFFF00"/>
          </a:solidFill>
        </p:spPr>
        <p:txBody>
          <a:bodyPr>
            <a:normAutofit/>
          </a:bodyPr>
          <a:lstStyle/>
          <a:p>
            <a:r>
              <a:rPr lang="es-ES" sz="4000" dirty="0" smtClean="0">
                <a:solidFill>
                  <a:srgbClr val="FF0000"/>
                </a:solidFill>
                <a:latin typeface="Bauhaus 93" pitchFamily="82" charset="0"/>
              </a:rPr>
              <a:t>P</a:t>
            </a:r>
            <a:r>
              <a:rPr lang="es-ES" sz="2400" dirty="0" smtClean="0">
                <a:solidFill>
                  <a:srgbClr val="FF0000"/>
                </a:solidFill>
                <a:latin typeface="Bauhaus 93" pitchFamily="82" charset="0"/>
              </a:rPr>
              <a:t>ROTECCION DE MOTORES  DE C.A.</a:t>
            </a:r>
            <a:endParaRPr lang="es-ES" sz="2400" dirty="0">
              <a:solidFill>
                <a:srgbClr val="FF0000"/>
              </a:solidFill>
              <a:latin typeface="Bauhaus 93" pitchFamily="82" charset="0"/>
            </a:endParaRPr>
          </a:p>
        </p:txBody>
      </p:sp>
      <p:sp>
        <p:nvSpPr>
          <p:cNvPr id="3" name="2 Subtítulo"/>
          <p:cNvSpPr>
            <a:spLocks noGrp="1"/>
          </p:cNvSpPr>
          <p:nvPr>
            <p:ph type="subTitle" idx="1"/>
          </p:nvPr>
        </p:nvSpPr>
        <p:spPr>
          <a:xfrm>
            <a:off x="179512" y="1196752"/>
            <a:ext cx="8964488" cy="5661248"/>
          </a:xfrm>
        </p:spPr>
        <p:txBody>
          <a:bodyPr>
            <a:noAutofit/>
          </a:bodyPr>
          <a:lstStyle/>
          <a:p>
            <a:pPr algn="l"/>
            <a:r>
              <a:rPr lang="es-ES" sz="2800" dirty="0" smtClean="0">
                <a:solidFill>
                  <a:schemeClr val="tx1"/>
                </a:solidFill>
              </a:rPr>
              <a:t>Se presenta a continuación los aspectos referentes a la protección contra </a:t>
            </a:r>
            <a:r>
              <a:rPr lang="es-ES" sz="2800" b="1" dirty="0" smtClean="0">
                <a:solidFill>
                  <a:srgbClr val="FF0000"/>
                </a:solidFill>
              </a:rPr>
              <a:t>sobrecarga</a:t>
            </a:r>
            <a:r>
              <a:rPr lang="es-ES" sz="2800" dirty="0" smtClean="0">
                <a:solidFill>
                  <a:schemeClr val="tx1"/>
                </a:solidFill>
              </a:rPr>
              <a:t> y </a:t>
            </a:r>
            <a:r>
              <a:rPr lang="es-ES" sz="2800" b="1" dirty="0" smtClean="0">
                <a:solidFill>
                  <a:srgbClr val="FF0000"/>
                </a:solidFill>
              </a:rPr>
              <a:t>corto circuito</a:t>
            </a:r>
            <a:r>
              <a:rPr lang="es-ES" sz="2800" dirty="0" smtClean="0">
                <a:solidFill>
                  <a:schemeClr val="tx1"/>
                </a:solidFill>
              </a:rPr>
              <a:t> para motores, circuitos derivados para motores, sus alimentadores, equipos de control y protección y centros de control de motores; centrándose la discusión en los motores de corriente alterna, dado que los motores de corriente continua son de poca aplicación en la industria.</a:t>
            </a:r>
          </a:p>
          <a:p>
            <a:pPr algn="l"/>
            <a:r>
              <a:rPr lang="es-ES" dirty="0" smtClean="0">
                <a:solidFill>
                  <a:schemeClr val="tx1"/>
                </a:solidFill>
              </a:rPr>
              <a:t>El grado de complejidad de los esquemas de protección de equipo eléctrico depende de dos factores principales:</a:t>
            </a:r>
          </a:p>
          <a:p>
            <a:pPr algn="l"/>
            <a:endParaRPr lang="es-ES" dirty="0" smtClean="0">
              <a:solidFill>
                <a:schemeClr val="tx1"/>
              </a:solidFill>
            </a:endParaRPr>
          </a:p>
          <a:p>
            <a:pPr algn="l"/>
            <a:endParaRPr lang="es-ES" dirty="0" smtClean="0">
              <a:solidFill>
                <a:schemeClr val="tx1"/>
              </a:solidFill>
            </a:endParaRPr>
          </a:p>
          <a:p>
            <a:r>
              <a:rPr lang="es-ES" dirty="0" smtClean="0"/>
              <a:t>·  Costo del equipo, éste a su vez, relacionado directamente con la capacidad ó potencia nominal del equipo.</a:t>
            </a:r>
          </a:p>
          <a:p>
            <a:r>
              <a:rPr lang="es-ES" dirty="0" smtClean="0"/>
              <a:t>·  Importancia del equipo en cuanto a la continuidad del servicio.</a:t>
            </a:r>
          </a:p>
          <a:p>
            <a:r>
              <a:rPr lang="es-ES" dirty="0" smtClean="0"/>
              <a:t>Los esquemas recomendados de protección de motores se agrupan de acuerdo a las siguientes tres categorías:</a:t>
            </a:r>
          </a:p>
          <a:p>
            <a:r>
              <a:rPr lang="es-ES" b="1" dirty="0" smtClean="0"/>
              <a:t>A. Motores con capacidad menor a 1500 hp.</a:t>
            </a:r>
          </a:p>
          <a:p>
            <a:r>
              <a:rPr lang="es-ES" b="1" dirty="0" smtClean="0"/>
              <a:t>B. Motores de 1500 hp y mayores.</a:t>
            </a:r>
          </a:p>
          <a:p>
            <a:r>
              <a:rPr lang="es-ES" b="1" dirty="0" smtClean="0"/>
              <a:t>C. Protección adicional para motores síncronos.</a:t>
            </a:r>
          </a:p>
          <a:p>
            <a:r>
              <a:rPr lang="es-ES" dirty="0" smtClean="0"/>
              <a:t>Las funciones del esquema de protección pueden subdividirse en los siguientes grupos:</a:t>
            </a:r>
          </a:p>
          <a:p>
            <a:r>
              <a:rPr lang="es-ES" b="1" dirty="0" smtClean="0"/>
              <a:t>1. Protección térmica</a:t>
            </a:r>
          </a:p>
          <a:p>
            <a:r>
              <a:rPr lang="es-ES" dirty="0" smtClean="0"/>
              <a:t>Sobrecarga</a:t>
            </a:r>
          </a:p>
          <a:p>
            <a:r>
              <a:rPr lang="es-ES" dirty="0" smtClean="0"/>
              <a:t>Rotor bloqueado</a:t>
            </a:r>
          </a:p>
          <a:p>
            <a:r>
              <a:rPr lang="es-ES" b="1" dirty="0" smtClean="0"/>
              <a:t>2. Fallas de cortocircuito</a:t>
            </a:r>
          </a:p>
          <a:p>
            <a:r>
              <a:rPr lang="es-ES" dirty="0" smtClean="0"/>
              <a:t>Trifásica</a:t>
            </a:r>
          </a:p>
          <a:p>
            <a:r>
              <a:rPr lang="es-ES" dirty="0" smtClean="0"/>
              <a:t>Línea a línea</a:t>
            </a:r>
          </a:p>
          <a:p>
            <a:r>
              <a:rPr lang="es-ES" dirty="0" smtClean="0"/>
              <a:t>Fase a tierra</a:t>
            </a:r>
          </a:p>
          <a:p>
            <a:r>
              <a:rPr lang="es-ES" dirty="0" smtClean="0"/>
              <a:t>Dos fases a tierra</a:t>
            </a:r>
          </a:p>
          <a:p>
            <a:r>
              <a:rPr lang="es-ES" b="1" dirty="0" smtClean="0"/>
              <a:t>3. Condiciones anormales de operación</a:t>
            </a:r>
          </a:p>
          <a:p>
            <a:r>
              <a:rPr lang="es-ES" dirty="0" smtClean="0"/>
              <a:t>Bajo voltaje</a:t>
            </a:r>
          </a:p>
          <a:p>
            <a:r>
              <a:rPr lang="es-ES" dirty="0" smtClean="0"/>
              <a:t>Desbalance</a:t>
            </a:r>
          </a:p>
          <a:p>
            <a:r>
              <a:rPr lang="es-ES" dirty="0" smtClean="0"/>
              <a:t>Fases invertidas</a:t>
            </a:r>
          </a:p>
          <a:p>
            <a:r>
              <a:rPr lang="es-ES" dirty="0" smtClean="0"/>
              <a:t>Pérdida de excitación</a:t>
            </a:r>
          </a:p>
          <a:p>
            <a:r>
              <a:rPr lang="es-ES" dirty="0" smtClean="0"/>
              <a:t>Pérdida de sincronismo</a:t>
            </a:r>
          </a:p>
          <a:p>
            <a:r>
              <a:rPr lang="es-ES" dirty="0" err="1" smtClean="0"/>
              <a:t>Recierre</a:t>
            </a:r>
            <a:r>
              <a:rPr lang="es-ES" dirty="0" smtClean="0"/>
              <a:t> de alta </a:t>
            </a:r>
            <a:r>
              <a:rPr lang="es-ES" dirty="0" err="1" smtClean="0"/>
              <a:t>velocida</a:t>
            </a:r>
            <a:endParaRPr lang="es-ES" dirty="0"/>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60648"/>
            <a:ext cx="8435280" cy="6408712"/>
          </a:xfrm>
        </p:spPr>
        <p:txBody>
          <a:bodyPr>
            <a:normAutofit/>
          </a:bodyPr>
          <a:lstStyle/>
          <a:p>
            <a:pPr algn="l"/>
            <a:r>
              <a:rPr lang="es-ES" sz="2400" b="1" dirty="0" smtClean="0">
                <a:solidFill>
                  <a:srgbClr val="C00000"/>
                </a:solidFill>
              </a:rPr>
              <a:t>1.-</a:t>
            </a:r>
            <a:r>
              <a:rPr lang="es-ES" sz="2400" b="1" u="sng" dirty="0" smtClean="0"/>
              <a:t>Costo del equipo</a:t>
            </a:r>
            <a:r>
              <a:rPr lang="es-ES" sz="2400" b="1" dirty="0" smtClean="0">
                <a:solidFill>
                  <a:srgbClr val="C00000"/>
                </a:solidFill>
              </a:rPr>
              <a:t>, éste a su vez, relacionado directamente con la capacidad ó potencia nominal del equipo.</a:t>
            </a:r>
            <a:r>
              <a:rPr lang="es-ES" sz="2400" dirty="0" smtClean="0"/>
              <a:t/>
            </a:r>
            <a:br>
              <a:rPr lang="es-ES" sz="2400" dirty="0" smtClean="0"/>
            </a:br>
            <a:r>
              <a:rPr lang="es-ES" sz="2400" dirty="0" smtClean="0"/>
              <a:t/>
            </a:r>
            <a:br>
              <a:rPr lang="es-ES" sz="2400" dirty="0" smtClean="0"/>
            </a:br>
            <a:r>
              <a:rPr lang="es-ES" sz="2400" b="1" dirty="0" smtClean="0">
                <a:solidFill>
                  <a:srgbClr val="000099"/>
                </a:solidFill>
              </a:rPr>
              <a:t> 2.-</a:t>
            </a:r>
            <a:r>
              <a:rPr lang="es-ES" sz="2400" b="1" u="sng" dirty="0" smtClean="0"/>
              <a:t>Importancia del equipo </a:t>
            </a:r>
            <a:r>
              <a:rPr lang="es-ES" sz="2400" b="1" dirty="0" smtClean="0">
                <a:solidFill>
                  <a:srgbClr val="000099"/>
                </a:solidFill>
              </a:rPr>
              <a:t>en cuanto a la continuidad del servicio.</a:t>
            </a:r>
            <a:r>
              <a:rPr lang="es-ES" sz="2400" dirty="0" smtClean="0"/>
              <a:t/>
            </a:r>
            <a:br>
              <a:rPr lang="es-ES" sz="2400" dirty="0" smtClean="0"/>
            </a:br>
            <a:r>
              <a:rPr lang="es-ES" sz="2400" dirty="0" smtClean="0"/>
              <a:t/>
            </a:r>
            <a:br>
              <a:rPr lang="es-ES" sz="2400" dirty="0" smtClean="0"/>
            </a:br>
            <a:r>
              <a:rPr lang="es-ES" sz="2400" b="1" dirty="0" smtClean="0"/>
              <a:t>Los esquemas recomendados de protección de motores se agrupan de acuerdo a las siguientes tres categorías:</a:t>
            </a:r>
            <a:r>
              <a:rPr lang="es-ES" sz="2400" dirty="0" smtClean="0"/>
              <a:t/>
            </a:r>
            <a:br>
              <a:rPr lang="es-ES" sz="2400" dirty="0" smtClean="0"/>
            </a:br>
            <a:r>
              <a:rPr lang="es-ES" sz="2400" dirty="0" smtClean="0"/>
              <a:t/>
            </a:r>
            <a:br>
              <a:rPr lang="es-ES" sz="2400" dirty="0" smtClean="0"/>
            </a:br>
            <a:r>
              <a:rPr lang="es-ES" sz="2400" b="1" dirty="0" smtClean="0">
                <a:solidFill>
                  <a:srgbClr val="C00000"/>
                </a:solidFill>
              </a:rPr>
              <a:t>A. Motores con capacidad menor a 1500 hp.</a:t>
            </a:r>
            <a:r>
              <a:rPr lang="es-ES" sz="2400" b="1" dirty="0" smtClean="0"/>
              <a:t/>
            </a:r>
            <a:br>
              <a:rPr lang="es-ES" sz="2400" b="1" dirty="0" smtClean="0"/>
            </a:br>
            <a:r>
              <a:rPr lang="es-ES" sz="2400" b="1" dirty="0" smtClean="0"/>
              <a:t>B. Motores de 1500 hp y mayores.</a:t>
            </a:r>
            <a:br>
              <a:rPr lang="es-ES" sz="2400" b="1" dirty="0" smtClean="0"/>
            </a:br>
            <a:r>
              <a:rPr lang="es-ES" sz="2400" b="1" dirty="0" smtClean="0">
                <a:solidFill>
                  <a:srgbClr val="000099"/>
                </a:solidFill>
              </a:rPr>
              <a:t>C. Protección adicional para motores síncronos.</a:t>
            </a:r>
            <a:endParaRPr lang="es-ES" sz="2400" dirty="0">
              <a:solidFill>
                <a:srgbClr val="000099"/>
              </a:solidFill>
            </a:endParaRPr>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
            <a:ext cx="9144000" cy="908719"/>
          </a:xfrm>
          <a:solidFill>
            <a:srgbClr val="00B0F0"/>
          </a:solidFill>
        </p:spPr>
        <p:txBody>
          <a:bodyPr>
            <a:normAutofit fontScale="90000"/>
          </a:bodyPr>
          <a:lstStyle/>
          <a:p>
            <a:r>
              <a:rPr lang="es-ES" sz="2800" dirty="0" smtClean="0">
                <a:solidFill>
                  <a:srgbClr val="FF0000"/>
                </a:solidFill>
                <a:latin typeface="Bauhaus 93" pitchFamily="82" charset="0"/>
              </a:rPr>
              <a:t/>
            </a:r>
            <a:br>
              <a:rPr lang="es-ES" sz="2800" dirty="0" smtClean="0">
                <a:solidFill>
                  <a:srgbClr val="FF0000"/>
                </a:solidFill>
                <a:latin typeface="Bauhaus 93" pitchFamily="82" charset="0"/>
              </a:rPr>
            </a:br>
            <a:r>
              <a:rPr lang="es-ES" sz="3600" dirty="0" smtClean="0">
                <a:solidFill>
                  <a:srgbClr val="FF0000"/>
                </a:solidFill>
                <a:latin typeface="Bauhaus 93" pitchFamily="82" charset="0"/>
              </a:rPr>
              <a:t>Las funciones del esquema de protección pueden subdividirse en los siguientes grupos:</a:t>
            </a:r>
            <a:r>
              <a:rPr lang="es-ES" sz="2800" dirty="0" smtClean="0"/>
              <a:t/>
            </a:r>
            <a:br>
              <a:rPr lang="es-ES" sz="2800" dirty="0" smtClean="0"/>
            </a:br>
            <a:endParaRPr lang="es-ES" sz="2800" dirty="0"/>
          </a:p>
        </p:txBody>
      </p:sp>
      <p:sp>
        <p:nvSpPr>
          <p:cNvPr id="3" name="2 Subtítulo"/>
          <p:cNvSpPr>
            <a:spLocks noGrp="1"/>
          </p:cNvSpPr>
          <p:nvPr>
            <p:ph type="subTitle" idx="1"/>
          </p:nvPr>
        </p:nvSpPr>
        <p:spPr>
          <a:xfrm>
            <a:off x="0" y="1196752"/>
            <a:ext cx="9144000" cy="5400600"/>
          </a:xfrm>
        </p:spPr>
        <p:txBody>
          <a:bodyPr>
            <a:normAutofit fontScale="92500" lnSpcReduction="20000"/>
          </a:bodyPr>
          <a:lstStyle/>
          <a:p>
            <a:pPr algn="l"/>
            <a:r>
              <a:rPr lang="es-ES" sz="2400" b="1" dirty="0" smtClean="0">
                <a:solidFill>
                  <a:schemeClr val="tx1"/>
                </a:solidFill>
              </a:rPr>
              <a:t>1. Protección térmica:</a:t>
            </a:r>
          </a:p>
          <a:p>
            <a:pPr algn="l"/>
            <a:r>
              <a:rPr lang="es-ES" sz="2400" dirty="0" smtClean="0">
                <a:solidFill>
                  <a:srgbClr val="000099"/>
                </a:solidFill>
              </a:rPr>
              <a:t>                                  </a:t>
            </a:r>
            <a:r>
              <a:rPr lang="es-ES" sz="2400" b="1" dirty="0" smtClean="0">
                <a:solidFill>
                  <a:srgbClr val="000099"/>
                </a:solidFill>
              </a:rPr>
              <a:t>   Sobrecarga</a:t>
            </a:r>
          </a:p>
          <a:p>
            <a:pPr algn="l"/>
            <a:r>
              <a:rPr lang="es-ES" sz="2400" b="1" dirty="0" smtClean="0">
                <a:solidFill>
                  <a:srgbClr val="000099"/>
                </a:solidFill>
              </a:rPr>
              <a:t>                                     Rotor bloqueado</a:t>
            </a:r>
          </a:p>
          <a:p>
            <a:pPr algn="l"/>
            <a:r>
              <a:rPr lang="es-ES" sz="2400" b="1" dirty="0" smtClean="0">
                <a:solidFill>
                  <a:schemeClr val="tx1"/>
                </a:solidFill>
              </a:rPr>
              <a:t>2. Fallas de cortocircuito:</a:t>
            </a:r>
          </a:p>
          <a:p>
            <a:pPr algn="l"/>
            <a:r>
              <a:rPr lang="es-ES" sz="2400" dirty="0" smtClean="0">
                <a:solidFill>
                  <a:srgbClr val="00CC00"/>
                </a:solidFill>
              </a:rPr>
              <a:t>                                             </a:t>
            </a:r>
            <a:r>
              <a:rPr lang="es-ES" sz="2400" b="1" dirty="0" smtClean="0">
                <a:solidFill>
                  <a:srgbClr val="00CC00"/>
                </a:solidFill>
              </a:rPr>
              <a:t>Trifásica</a:t>
            </a:r>
          </a:p>
          <a:p>
            <a:pPr algn="l"/>
            <a:r>
              <a:rPr lang="es-ES" sz="2400" b="1" dirty="0" smtClean="0">
                <a:solidFill>
                  <a:srgbClr val="00CC00"/>
                </a:solidFill>
              </a:rPr>
              <a:t>                                              Línea a línea</a:t>
            </a:r>
          </a:p>
          <a:p>
            <a:pPr algn="l"/>
            <a:r>
              <a:rPr lang="es-ES" sz="2400" b="1" dirty="0" smtClean="0">
                <a:solidFill>
                  <a:srgbClr val="00CC00"/>
                </a:solidFill>
              </a:rPr>
              <a:t>                                              Fase a tierra</a:t>
            </a:r>
          </a:p>
          <a:p>
            <a:pPr algn="l"/>
            <a:r>
              <a:rPr lang="es-ES" sz="2400" b="1" dirty="0" smtClean="0">
                <a:solidFill>
                  <a:srgbClr val="00CC00"/>
                </a:solidFill>
              </a:rPr>
              <a:t>                                              Dos fases a tierra</a:t>
            </a:r>
          </a:p>
          <a:p>
            <a:pPr algn="l"/>
            <a:r>
              <a:rPr lang="es-ES" sz="2400" b="1" dirty="0" smtClean="0">
                <a:solidFill>
                  <a:schemeClr val="tx1"/>
                </a:solidFill>
              </a:rPr>
              <a:t>3. Condiciones anormales de operación:</a:t>
            </a:r>
          </a:p>
          <a:p>
            <a:pPr algn="l"/>
            <a:r>
              <a:rPr lang="es-ES" sz="2400" dirty="0" smtClean="0">
                <a:solidFill>
                  <a:schemeClr val="tx1"/>
                </a:solidFill>
              </a:rPr>
              <a:t>                                                </a:t>
            </a:r>
            <a:r>
              <a:rPr lang="es-ES" sz="2400" b="1" dirty="0" smtClean="0">
                <a:solidFill>
                  <a:srgbClr val="C00000"/>
                </a:solidFill>
              </a:rPr>
              <a:t>Bajo voltaje</a:t>
            </a:r>
          </a:p>
          <a:p>
            <a:pPr algn="l"/>
            <a:r>
              <a:rPr lang="es-ES" sz="2400" b="1" dirty="0" smtClean="0">
                <a:solidFill>
                  <a:srgbClr val="C00000"/>
                </a:solidFill>
              </a:rPr>
              <a:t>                                                Desbalance</a:t>
            </a:r>
          </a:p>
          <a:p>
            <a:pPr algn="l"/>
            <a:r>
              <a:rPr lang="es-ES" sz="2400" b="1" dirty="0" smtClean="0">
                <a:solidFill>
                  <a:srgbClr val="C00000"/>
                </a:solidFill>
              </a:rPr>
              <a:t>                                                Fases invertidas</a:t>
            </a:r>
          </a:p>
          <a:p>
            <a:pPr algn="l"/>
            <a:r>
              <a:rPr lang="es-ES" sz="2400" b="1" dirty="0" smtClean="0">
                <a:solidFill>
                  <a:srgbClr val="C00000"/>
                </a:solidFill>
              </a:rPr>
              <a:t>                                                Pérdida de excitación</a:t>
            </a:r>
          </a:p>
          <a:p>
            <a:pPr algn="l"/>
            <a:r>
              <a:rPr lang="es-ES" sz="2400" b="1" dirty="0" smtClean="0">
                <a:solidFill>
                  <a:srgbClr val="C00000"/>
                </a:solidFill>
              </a:rPr>
              <a:t>                                                Pérdida de sincronismo</a:t>
            </a:r>
          </a:p>
          <a:p>
            <a:pPr algn="l"/>
            <a:r>
              <a:rPr lang="es-ES" sz="2400" b="1" dirty="0" smtClean="0">
                <a:solidFill>
                  <a:srgbClr val="C00000"/>
                </a:solidFill>
              </a:rPr>
              <a:t>                                                </a:t>
            </a:r>
            <a:r>
              <a:rPr lang="es-ES" sz="2400" b="1" dirty="0" err="1" smtClean="0">
                <a:solidFill>
                  <a:srgbClr val="C00000"/>
                </a:solidFill>
              </a:rPr>
              <a:t>Recierre</a:t>
            </a:r>
            <a:r>
              <a:rPr lang="es-ES" sz="2400" b="1" dirty="0" smtClean="0">
                <a:solidFill>
                  <a:srgbClr val="C00000"/>
                </a:solidFill>
              </a:rPr>
              <a:t> de alta velocidad</a:t>
            </a:r>
          </a:p>
          <a:p>
            <a:pPr algn="l"/>
            <a:r>
              <a:rPr lang="es-ES" sz="2400" b="1" dirty="0" smtClean="0">
                <a:solidFill>
                  <a:srgbClr val="C00000"/>
                </a:solidFill>
              </a:rPr>
              <a:t>                                                Arranques repetitivos</a:t>
            </a:r>
            <a:endParaRPr lang="es-ES" sz="2400" b="1" dirty="0">
              <a:solidFill>
                <a:srgbClr val="C00000"/>
              </a:solidFill>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864095"/>
          </a:xfrm>
          <a:solidFill>
            <a:srgbClr val="00B0F0"/>
          </a:solidFill>
        </p:spPr>
        <p:txBody>
          <a:bodyPr>
            <a:noAutofit/>
          </a:bodyPr>
          <a:lstStyle/>
          <a:p>
            <a:r>
              <a:rPr lang="es-ES" sz="2800" b="1" dirty="0" smtClean="0">
                <a:solidFill>
                  <a:srgbClr val="FF0000"/>
                </a:solidFill>
                <a:latin typeface="Bauhaus 93" pitchFamily="82" charset="0"/>
              </a:rPr>
              <a:t>A. Motores de capacidad menor a 1500 hp (Figura 1)</a:t>
            </a:r>
            <a:endParaRPr lang="es-ES" sz="2800" dirty="0">
              <a:solidFill>
                <a:srgbClr val="FF0000"/>
              </a:solidFill>
              <a:latin typeface="Bauhaus 93" pitchFamily="82" charset="0"/>
            </a:endParaRPr>
          </a:p>
        </p:txBody>
      </p:sp>
      <p:sp>
        <p:nvSpPr>
          <p:cNvPr id="3" name="2 Subtítulo"/>
          <p:cNvSpPr>
            <a:spLocks noGrp="1"/>
          </p:cNvSpPr>
          <p:nvPr>
            <p:ph type="subTitle" idx="1"/>
          </p:nvPr>
        </p:nvSpPr>
        <p:spPr>
          <a:xfrm>
            <a:off x="179512" y="1412776"/>
            <a:ext cx="8784976" cy="5256584"/>
          </a:xfrm>
        </p:spPr>
        <p:txBody>
          <a:bodyPr>
            <a:normAutofit/>
          </a:bodyPr>
          <a:lstStyle/>
          <a:p>
            <a:pPr algn="just"/>
            <a:r>
              <a:rPr lang="es-ES" b="1" dirty="0" smtClean="0">
                <a:solidFill>
                  <a:schemeClr val="tx1"/>
                </a:solidFill>
              </a:rPr>
              <a:t>1. La protección térmica contra </a:t>
            </a:r>
            <a:r>
              <a:rPr lang="es-ES" b="1" dirty="0" smtClean="0">
                <a:solidFill>
                  <a:srgbClr val="00CC00"/>
                </a:solidFill>
              </a:rPr>
              <a:t>sobrecarga</a:t>
            </a:r>
            <a:r>
              <a:rPr lang="es-ES" b="1" dirty="0" smtClean="0">
                <a:solidFill>
                  <a:schemeClr val="tx1"/>
                </a:solidFill>
              </a:rPr>
              <a:t> se provee mediante dos unidades iguales localizadas en fases distintas, basado en el hecho de que las sobrecargas desbalanceadas raramente se presentan en los equipos, se emplean elementos bimetálicos ó relevadores </a:t>
            </a:r>
            <a:r>
              <a:rPr lang="es-ES" b="1" dirty="0" smtClean="0">
                <a:solidFill>
                  <a:srgbClr val="00CC00"/>
                </a:solidFill>
              </a:rPr>
              <a:t>49</a:t>
            </a:r>
            <a:r>
              <a:rPr lang="es-ES" b="1" dirty="0" smtClean="0">
                <a:solidFill>
                  <a:schemeClr val="tx1"/>
                </a:solidFill>
              </a:rPr>
              <a:t> ó </a:t>
            </a:r>
            <a:r>
              <a:rPr lang="es-ES" b="1" dirty="0" smtClean="0">
                <a:solidFill>
                  <a:srgbClr val="00CC00"/>
                </a:solidFill>
              </a:rPr>
              <a:t>50</a:t>
            </a:r>
            <a:r>
              <a:rPr lang="es-ES" b="1" dirty="0" smtClean="0">
                <a:solidFill>
                  <a:schemeClr val="tx1"/>
                </a:solidFill>
              </a:rPr>
              <a:t> alimentados desde transformadores de corriente, los cuales brindan una réplica muy cercana al comportamiento térmico del motor.</a:t>
            </a:r>
            <a:endParaRPr lang="es-ES" b="1" dirty="0">
              <a:solidFill>
                <a:schemeClr val="tx1"/>
              </a:solidFill>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260649"/>
            <a:ext cx="8964488" cy="6408711"/>
          </a:xfrm>
        </p:spPr>
        <p:txBody>
          <a:bodyPr>
            <a:normAutofit/>
          </a:bodyPr>
          <a:lstStyle/>
          <a:p>
            <a:pPr algn="just"/>
            <a:r>
              <a:rPr lang="es-ES" sz="2000" b="1" dirty="0" smtClean="0"/>
              <a:t>2. La protección contra </a:t>
            </a:r>
            <a:r>
              <a:rPr lang="es-ES" sz="2000" b="1" dirty="0" smtClean="0">
                <a:solidFill>
                  <a:srgbClr val="FF0000"/>
                </a:solidFill>
              </a:rPr>
              <a:t>corto circuito </a:t>
            </a:r>
            <a:r>
              <a:rPr lang="es-ES" sz="2000" dirty="0" smtClean="0"/>
              <a:t>se brinda a través de tres elementos de </a:t>
            </a:r>
            <a:r>
              <a:rPr lang="es-ES" sz="2000" dirty="0" err="1" smtClean="0"/>
              <a:t>sobrecorriente</a:t>
            </a:r>
            <a:r>
              <a:rPr lang="es-ES" sz="2000" dirty="0" smtClean="0"/>
              <a:t> instantáneos del tipo </a:t>
            </a:r>
            <a:r>
              <a:rPr lang="es-ES" sz="2000" b="1" dirty="0" smtClean="0">
                <a:solidFill>
                  <a:srgbClr val="FF0000"/>
                </a:solidFill>
              </a:rPr>
              <a:t>50</a:t>
            </a:r>
            <a:r>
              <a:rPr lang="es-ES" sz="2000" dirty="0" smtClean="0"/>
              <a:t>, dos de ellos para la detección de fallas entre fases y el tercero (</a:t>
            </a:r>
            <a:r>
              <a:rPr lang="es-ES" sz="2000" b="1" dirty="0" smtClean="0">
                <a:solidFill>
                  <a:srgbClr val="FF0000"/>
                </a:solidFill>
              </a:rPr>
              <a:t>50G</a:t>
            </a:r>
            <a:r>
              <a:rPr lang="es-ES" sz="2000" dirty="0" smtClean="0"/>
              <a:t>) para detección de fallas a tierra.</a:t>
            </a:r>
            <a:br>
              <a:rPr lang="es-ES" sz="2000" dirty="0" smtClean="0"/>
            </a:br>
            <a:r>
              <a:rPr lang="es-ES" sz="2000" b="1" dirty="0" smtClean="0"/>
              <a:t>3. Las condiciones anormales de operación tales como bajo voltaje, desbalance de voltaje y </a:t>
            </a:r>
            <a:r>
              <a:rPr lang="es-ES" sz="2000" b="1" dirty="0" err="1" smtClean="0"/>
              <a:t>energización</a:t>
            </a:r>
            <a:r>
              <a:rPr lang="es-ES" sz="2000" b="1" dirty="0" smtClean="0"/>
              <a:t> con fases invertidas </a:t>
            </a:r>
            <a:r>
              <a:rPr lang="es-ES" sz="2000" dirty="0" smtClean="0"/>
              <a:t>(verificación de secuencia de fases), se detectan mediante relevadores del tipo </a:t>
            </a:r>
            <a:r>
              <a:rPr lang="es-ES" sz="2000" b="1" dirty="0" smtClean="0">
                <a:solidFill>
                  <a:srgbClr val="FF0000"/>
                </a:solidFill>
              </a:rPr>
              <a:t>27</a:t>
            </a:r>
            <a:r>
              <a:rPr lang="es-ES" sz="2000" b="1" dirty="0" smtClean="0"/>
              <a:t> y </a:t>
            </a:r>
            <a:r>
              <a:rPr lang="es-ES" sz="2000" b="1" dirty="0" smtClean="0">
                <a:solidFill>
                  <a:srgbClr val="FF0000"/>
                </a:solidFill>
              </a:rPr>
              <a:t>47</a:t>
            </a:r>
            <a:r>
              <a:rPr lang="es-ES" sz="2000" dirty="0" smtClean="0"/>
              <a:t>. Comúnmente se utiliza un relevador auxiliar </a:t>
            </a:r>
            <a:r>
              <a:rPr lang="es-ES" sz="2000" b="1" dirty="0" smtClean="0">
                <a:solidFill>
                  <a:srgbClr val="FF0000"/>
                </a:solidFill>
              </a:rPr>
              <a:t>27X/47X</a:t>
            </a:r>
            <a:r>
              <a:rPr lang="es-ES" sz="2000" dirty="0" smtClean="0"/>
              <a:t> para multiplicar los contactos.</a:t>
            </a:r>
            <a:br>
              <a:rPr lang="es-ES" sz="2000" dirty="0" smtClean="0"/>
            </a:br>
            <a:r>
              <a:rPr lang="es-ES" sz="2000" dirty="0" smtClean="0"/>
              <a:t>Los arranques repetidos en periodos cortos de tiempo pueden desarrollar altas temperaturas en el estator, esta condición puede ser prevenida mediante el uso de relevadores de tiempo insertados en el esquema de arranque y/o control del motor.</a:t>
            </a:r>
            <a:br>
              <a:rPr lang="es-ES" sz="2000" dirty="0" smtClean="0"/>
            </a:br>
            <a:r>
              <a:rPr lang="es-ES" sz="2000" dirty="0" smtClean="0"/>
              <a:t/>
            </a:r>
            <a:br>
              <a:rPr lang="es-ES" sz="2000" dirty="0" smtClean="0"/>
            </a:br>
            <a:r>
              <a:rPr lang="es-ES" sz="2000" dirty="0" smtClean="0"/>
              <a:t>Una interrupción momentánea de la alimentación a un motor de gran capacidad puede causar pares dañinos a la flecha y esfuerzos a los devanados en el instante en que el voltaje se recupera. Esto suele ocurrir cuando la línea de suministro (acometida) del sistema tiene protección a base de restauradores y/o </a:t>
            </a:r>
            <a:r>
              <a:rPr lang="es-ES" sz="2000" dirty="0" err="1" smtClean="0"/>
              <a:t>seccionalizadores</a:t>
            </a:r>
            <a:r>
              <a:rPr lang="es-ES" sz="2000" dirty="0" smtClean="0"/>
              <a:t>. Si la presencia del </a:t>
            </a:r>
            <a:r>
              <a:rPr lang="es-ES" sz="2000" dirty="0" err="1" smtClean="0"/>
              <a:t>recierre</a:t>
            </a:r>
            <a:r>
              <a:rPr lang="es-ES" sz="2000" dirty="0" smtClean="0"/>
              <a:t> instantáneo (</a:t>
            </a:r>
            <a:r>
              <a:rPr lang="es-ES" sz="2000" b="1" dirty="0" smtClean="0"/>
              <a:t>12-20 ciclos</a:t>
            </a:r>
            <a:r>
              <a:rPr lang="es-ES" sz="2000" dirty="0" smtClean="0"/>
              <a:t>) es vital para la planta, se recomienda disparar instantáneamente</a:t>
            </a:r>
            <a:br>
              <a:rPr lang="es-ES" sz="2000" dirty="0" smtClean="0"/>
            </a:br>
            <a:r>
              <a:rPr lang="es-ES" sz="2000" dirty="0" smtClean="0"/>
              <a:t>el interruptor principal de la planta y retardar el </a:t>
            </a:r>
            <a:r>
              <a:rPr lang="es-ES" sz="2000" dirty="0" err="1" smtClean="0"/>
              <a:t>recierre</a:t>
            </a:r>
            <a:r>
              <a:rPr lang="es-ES" sz="2000" dirty="0" smtClean="0"/>
              <a:t> automático hasta que el voltaje en la planta haya decaído al menos </a:t>
            </a:r>
            <a:r>
              <a:rPr lang="es-ES" sz="2000" b="1" dirty="0" smtClean="0">
                <a:solidFill>
                  <a:srgbClr val="FF0000"/>
                </a:solidFill>
              </a:rPr>
              <a:t>25%</a:t>
            </a:r>
            <a:r>
              <a:rPr lang="es-ES" sz="2000" b="1" dirty="0" smtClean="0"/>
              <a:t> </a:t>
            </a:r>
            <a:r>
              <a:rPr lang="es-ES" sz="2000" dirty="0" smtClean="0"/>
              <a:t>de su valor nominal.</a:t>
            </a:r>
            <a:endParaRPr lang="es-ES" sz="20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7504" y="188640"/>
            <a:ext cx="8856984" cy="626469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
            <a:ext cx="8712968" cy="764703"/>
          </a:xfrm>
          <a:solidFill>
            <a:srgbClr val="00B0F0"/>
          </a:solidFill>
        </p:spPr>
        <p:txBody>
          <a:bodyPr>
            <a:normAutofit/>
          </a:bodyPr>
          <a:lstStyle/>
          <a:p>
            <a:r>
              <a:rPr lang="es-ES" sz="2800" dirty="0" smtClean="0">
                <a:solidFill>
                  <a:srgbClr val="FF0000"/>
                </a:solidFill>
                <a:latin typeface="Bauhaus 93" pitchFamily="82" charset="0"/>
              </a:rPr>
              <a:t>B. Motores de 1500 hp y mayores (Figura 2)</a:t>
            </a:r>
            <a:endParaRPr lang="es-ES" sz="2800" dirty="0">
              <a:solidFill>
                <a:srgbClr val="FF0000"/>
              </a:solidFill>
              <a:latin typeface="Bauhaus 93" pitchFamily="82" charset="0"/>
            </a:endParaRPr>
          </a:p>
        </p:txBody>
      </p:sp>
      <p:sp>
        <p:nvSpPr>
          <p:cNvPr id="3" name="2 Subtítulo"/>
          <p:cNvSpPr>
            <a:spLocks noGrp="1"/>
          </p:cNvSpPr>
          <p:nvPr>
            <p:ph type="subTitle" idx="1"/>
          </p:nvPr>
        </p:nvSpPr>
        <p:spPr>
          <a:xfrm>
            <a:off x="0" y="908720"/>
            <a:ext cx="9144000" cy="5760640"/>
          </a:xfrm>
        </p:spPr>
        <p:txBody>
          <a:bodyPr>
            <a:noAutofit/>
          </a:bodyPr>
          <a:lstStyle/>
          <a:p>
            <a:pPr algn="just"/>
            <a:r>
              <a:rPr lang="es-ES" sz="2800" b="1" dirty="0" smtClean="0">
                <a:solidFill>
                  <a:schemeClr val="tx1"/>
                </a:solidFill>
              </a:rPr>
              <a:t>1. La protección térmica se suministra a través de relevadores de </a:t>
            </a:r>
            <a:r>
              <a:rPr lang="es-ES" sz="2800" b="1" i="1" dirty="0" smtClean="0">
                <a:solidFill>
                  <a:schemeClr val="tx1"/>
                </a:solidFill>
              </a:rPr>
              <a:t>imagen térmica, este tipo de relevadores censan </a:t>
            </a:r>
            <a:r>
              <a:rPr lang="es-ES" sz="2800" b="1" dirty="0" smtClean="0">
                <a:solidFill>
                  <a:schemeClr val="tx1"/>
                </a:solidFill>
              </a:rPr>
              <a:t>tanto la corriente del estator como la del rotor, utilizando resistencias de detección térmica alimentados mediante transformadores de corriente.</a:t>
            </a:r>
          </a:p>
          <a:p>
            <a:pPr algn="just"/>
            <a:r>
              <a:rPr lang="es-ES" sz="2800" b="1" dirty="0" smtClean="0">
                <a:solidFill>
                  <a:schemeClr val="tx1"/>
                </a:solidFill>
              </a:rPr>
              <a:t>La protección contra rotor bloqueado puede suministrarse mediante un relevador de </a:t>
            </a:r>
            <a:r>
              <a:rPr lang="es-ES" sz="2800" b="1" dirty="0" err="1" smtClean="0">
                <a:solidFill>
                  <a:schemeClr val="tx1"/>
                </a:solidFill>
              </a:rPr>
              <a:t>sobrecorriente</a:t>
            </a:r>
            <a:r>
              <a:rPr lang="es-ES" sz="2800" b="1" dirty="0" smtClean="0">
                <a:solidFill>
                  <a:schemeClr val="tx1"/>
                </a:solidFill>
              </a:rPr>
              <a:t> de tiempo inverso del tipo </a:t>
            </a:r>
            <a:r>
              <a:rPr lang="es-ES" sz="2800" b="1" dirty="0" smtClean="0">
                <a:solidFill>
                  <a:srgbClr val="FF0000"/>
                </a:solidFill>
              </a:rPr>
              <a:t>51</a:t>
            </a:r>
            <a:r>
              <a:rPr lang="es-ES" sz="2800" b="1" dirty="0" smtClean="0">
                <a:solidFill>
                  <a:schemeClr val="tx1"/>
                </a:solidFill>
              </a:rPr>
              <a:t>, sólo si el tiempo de atascamiento (rotor bloqueado) excede el tiempo de arranque (aceleración) para la unidad. Si tiempo de arranque excede el tiempo de atascamiento se deberá utilizar una</a:t>
            </a:r>
          </a:p>
          <a:p>
            <a:pPr algn="just"/>
            <a:r>
              <a:rPr lang="es-ES" sz="2800" b="1" dirty="0" smtClean="0">
                <a:solidFill>
                  <a:schemeClr val="tx1"/>
                </a:solidFill>
              </a:rPr>
              <a:t>protección combinada de un interruptor de velocidad cero y un relevador de retardo de tiempo</a:t>
            </a:r>
          </a:p>
          <a:p>
            <a:pPr algn="just"/>
            <a:r>
              <a:rPr lang="es-ES" sz="2800" b="1" dirty="0" smtClean="0">
                <a:solidFill>
                  <a:schemeClr val="tx1"/>
                </a:solidFill>
              </a:rPr>
              <a:t>.</a:t>
            </a:r>
            <a:endParaRPr lang="es-ES" sz="2800" b="1" dirty="0">
              <a:solidFill>
                <a:schemeClr val="tx1"/>
              </a:solidFill>
            </a:endParaRPr>
          </a:p>
        </p:txBody>
      </p:sp>
      <p:sp>
        <p:nvSpPr>
          <p:cNvPr id="4" name="3 Marcador de pie de página"/>
          <p:cNvSpPr>
            <a:spLocks noGrp="1"/>
          </p:cNvSpPr>
          <p:nvPr>
            <p:ph type="ftr" sz="quarter" idx="11"/>
          </p:nvPr>
        </p:nvSpPr>
        <p:spPr>
          <a:xfrm>
            <a:off x="3124200" y="6858000"/>
            <a:ext cx="2895600" cy="459432"/>
          </a:xfrm>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88640"/>
            <a:ext cx="8964488" cy="6336705"/>
          </a:xfrm>
        </p:spPr>
        <p:txBody>
          <a:bodyPr>
            <a:normAutofit fontScale="90000"/>
          </a:bodyPr>
          <a:lstStyle/>
          <a:p>
            <a:pPr algn="just"/>
            <a:r>
              <a:rPr lang="es-ES" sz="2400" b="1" dirty="0" smtClean="0"/>
              <a:t>2. La protección primaria contra corto circuito </a:t>
            </a:r>
            <a:r>
              <a:rPr lang="es-ES" sz="2400" dirty="0" smtClean="0"/>
              <a:t>se establece mediante la protección diferencial (</a:t>
            </a:r>
            <a:r>
              <a:rPr lang="es-ES" sz="2400" b="1" dirty="0" smtClean="0"/>
              <a:t>87</a:t>
            </a:r>
            <a:r>
              <a:rPr lang="es-ES" sz="2400" dirty="0" smtClean="0"/>
              <a:t>) a través de dos esquemas alternativos. La protección diferencial preferida debido a su alta sensibilidad y bajo costo consiste de tres relevadores instantáneos alimentados desde tres transformadores de corriente conectados en conexión residual a las terminales del motor. El esquema alternativo utiliza un total de seis transformadores de corriente y tres relevadores diferenciales, este método depende mas de la clase de precisión de los </a:t>
            </a:r>
            <a:r>
              <a:rPr lang="es-ES" sz="2400" dirty="0" err="1" smtClean="0"/>
              <a:t>TC’s</a:t>
            </a:r>
            <a:r>
              <a:rPr lang="es-ES" sz="2400" dirty="0" smtClean="0"/>
              <a:t> (determinada en</a:t>
            </a:r>
            <a:br>
              <a:rPr lang="es-ES" sz="2400" dirty="0" smtClean="0"/>
            </a:br>
            <a:r>
              <a:rPr lang="es-ES" sz="2400" dirty="0" smtClean="0"/>
              <a:t>función de la corriente a plena carga del motor), y es considerablemente menor su sensibilidad a la falla, como ventaja presenta que el circuito de alimentación del motor puede ser incluido en la zona de disparo diferencial.</a:t>
            </a:r>
            <a:br>
              <a:rPr lang="es-ES" sz="2400" dirty="0" smtClean="0"/>
            </a:br>
            <a:r>
              <a:rPr lang="es-ES" sz="2400" dirty="0" smtClean="0"/>
              <a:t>Cuando se utiliza el primer esquema diferencial, para proteger adecuadamente el cable de alimentación es necesario utilizar dos elementos instantáneos de fase y uno a tierra (</a:t>
            </a:r>
            <a:r>
              <a:rPr lang="es-ES" sz="2400" b="1" dirty="0" smtClean="0"/>
              <a:t>50 y 50G </a:t>
            </a:r>
            <a:r>
              <a:rPr lang="es-ES" sz="2400" dirty="0" smtClean="0"/>
              <a:t>respectivamente), estos elementos también se recomiendan para el otro tipo de esquema como protección de respaldo.</a:t>
            </a:r>
            <a:endParaRPr lang="es-ES" sz="24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
            <a:ext cx="8964488" cy="6669360"/>
          </a:xfrm>
        </p:spPr>
        <p:txBody>
          <a:bodyPr>
            <a:normAutofit fontScale="90000"/>
          </a:bodyPr>
          <a:lstStyle/>
          <a:p>
            <a:pPr algn="just"/>
            <a:r>
              <a:rPr lang="es-ES" sz="2400" b="1" dirty="0" smtClean="0"/>
              <a:t>3. Una condición anormal de operación de desbalanceo de corrientes en el circuito del motor </a:t>
            </a:r>
            <a:r>
              <a:rPr lang="es-ES" sz="2400" dirty="0" smtClean="0"/>
              <a:t>se detecta mediante un relevador de balance de corriente (</a:t>
            </a:r>
            <a:r>
              <a:rPr lang="es-ES" sz="2400" b="1" dirty="0" smtClean="0"/>
              <a:t>46</a:t>
            </a:r>
            <a:r>
              <a:rPr lang="es-ES" sz="2400" dirty="0" smtClean="0"/>
              <a:t>). Como protección contra alimentación de fase invertida se utiliza un relevador </a:t>
            </a:r>
            <a:r>
              <a:rPr lang="es-ES" sz="2400" b="1" dirty="0" smtClean="0"/>
              <a:t>27/47</a:t>
            </a:r>
            <a:r>
              <a:rPr lang="es-ES" sz="2400" dirty="0" smtClean="0"/>
              <a:t> (bajo voltaje, secuencia de fases y desbalanceo de voltajes). </a:t>
            </a:r>
            <a:br>
              <a:rPr lang="es-ES" sz="2400" dirty="0" smtClean="0"/>
            </a:br>
            <a:r>
              <a:rPr lang="es-ES" sz="2400" b="1" dirty="0" smtClean="0"/>
              <a:t>Nota: </a:t>
            </a:r>
            <a:r>
              <a:rPr lang="es-ES" sz="2400" dirty="0" smtClean="0"/>
              <a:t>si se conectan al bus otros</a:t>
            </a:r>
            <a:r>
              <a:rPr lang="es-ES" sz="2400" b="1" dirty="0" smtClean="0"/>
              <a:t> </a:t>
            </a:r>
            <a:r>
              <a:rPr lang="es-ES" sz="2400" dirty="0" smtClean="0"/>
              <a:t>motores que no están protegidos con relevador </a:t>
            </a:r>
            <a:r>
              <a:rPr lang="es-ES" sz="2400" b="1" dirty="0" smtClean="0"/>
              <a:t>46</a:t>
            </a:r>
            <a:r>
              <a:rPr lang="es-ES" sz="2400" dirty="0" smtClean="0"/>
              <a:t>, entonces debe usarse un relevador de voltaje de secuencia</a:t>
            </a:r>
            <a:br>
              <a:rPr lang="es-ES" sz="2400" dirty="0" smtClean="0"/>
            </a:br>
            <a:r>
              <a:rPr lang="es-ES" sz="2400" dirty="0" smtClean="0"/>
              <a:t>negativa en lugar del </a:t>
            </a:r>
            <a:r>
              <a:rPr lang="es-ES" sz="2400" b="1" dirty="0" smtClean="0"/>
              <a:t>27/47</a:t>
            </a:r>
            <a:r>
              <a:rPr lang="es-ES" sz="2400" dirty="0" smtClean="0"/>
              <a:t>. El relevador auxiliar </a:t>
            </a:r>
            <a:r>
              <a:rPr lang="es-ES" sz="2400" b="1" dirty="0" smtClean="0"/>
              <a:t>27X/47X</a:t>
            </a:r>
            <a:r>
              <a:rPr lang="es-ES" sz="2400" dirty="0" smtClean="0"/>
              <a:t> suministra contactos adicionales de disparo.</a:t>
            </a:r>
            <a:br>
              <a:rPr lang="es-ES" sz="2400" dirty="0" smtClean="0"/>
            </a:br>
            <a:r>
              <a:rPr lang="es-ES" sz="2400" dirty="0" smtClean="0"/>
              <a:t>Los arranques repetitivos en intervalos cortos de tiempo pueden desarrollar altas temperaturas en el estator, esta condición puede prevenirse mediante el empleo de un relevador de tiempo en el esquema de control. Una interrupción momentánea del suministro de energía a un </a:t>
            </a:r>
            <a:r>
              <a:rPr lang="es-ES" sz="2400" dirty="0" err="1" smtClean="0"/>
              <a:t>mo</a:t>
            </a:r>
            <a:r>
              <a:rPr lang="es-ES" sz="2400" dirty="0" smtClean="0"/>
              <a:t> </a:t>
            </a:r>
            <a:r>
              <a:rPr lang="es-ES" sz="2400" dirty="0" err="1" smtClean="0"/>
              <a:t>tor</a:t>
            </a:r>
            <a:r>
              <a:rPr lang="es-ES" sz="2400" dirty="0" smtClean="0"/>
              <a:t> de gran capacidad puede causar pares dañinos a la flecha y esfuerzos a los devanados en el instante en el que el suministro se </a:t>
            </a:r>
            <a:r>
              <a:rPr lang="es-ES" sz="2400" dirty="0" err="1" smtClean="0"/>
              <a:t>reestablece</a:t>
            </a:r>
            <a:r>
              <a:rPr lang="es-ES" sz="2400" dirty="0" smtClean="0"/>
              <a:t>. Las condiciones de protección so las mismas que las descritas en el punto 3 para motores de capacidad inferior a 1500 hp.</a:t>
            </a:r>
            <a:endParaRPr lang="es-ES" sz="24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332656"/>
            <a:ext cx="8712968" cy="6264695"/>
          </a:xfrm>
        </p:spPr>
        <p:txBody>
          <a:bodyPr/>
          <a:lstStyle/>
          <a:p>
            <a:endParaRPr lang="es-ES" dirty="0"/>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pic>
        <p:nvPicPr>
          <p:cNvPr id="2050" name="Picture 2"/>
          <p:cNvPicPr>
            <a:picLocks noChangeAspect="1" noChangeArrowheads="1"/>
          </p:cNvPicPr>
          <p:nvPr/>
        </p:nvPicPr>
        <p:blipFill>
          <a:blip r:embed="rId2" cstate="print"/>
          <a:srcRect/>
          <a:stretch>
            <a:fillRect/>
          </a:stretch>
        </p:blipFill>
        <p:spPr bwMode="auto">
          <a:xfrm>
            <a:off x="107504" y="0"/>
            <a:ext cx="8856984" cy="634143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648071"/>
          </a:xfrm>
          <a:solidFill>
            <a:srgbClr val="00B0F0"/>
          </a:solidFill>
        </p:spPr>
        <p:txBody>
          <a:bodyPr>
            <a:normAutofit/>
          </a:bodyPr>
          <a:lstStyle/>
          <a:p>
            <a:r>
              <a:rPr lang="es-ES" sz="3200" b="1" dirty="0" smtClean="0">
                <a:solidFill>
                  <a:srgbClr val="FF0000"/>
                </a:solidFill>
                <a:latin typeface="Bauhaus 93" pitchFamily="82" charset="0"/>
              </a:rPr>
              <a:t>C. Motores síncronos.</a:t>
            </a:r>
            <a:endParaRPr lang="es-ES" sz="3200" dirty="0">
              <a:solidFill>
                <a:srgbClr val="FF0000"/>
              </a:solidFill>
              <a:latin typeface="Bauhaus 93" pitchFamily="82" charset="0"/>
            </a:endParaRPr>
          </a:p>
        </p:txBody>
      </p:sp>
      <p:sp>
        <p:nvSpPr>
          <p:cNvPr id="3" name="2 Subtítulo"/>
          <p:cNvSpPr>
            <a:spLocks noGrp="1"/>
          </p:cNvSpPr>
          <p:nvPr>
            <p:ph type="subTitle" idx="1"/>
          </p:nvPr>
        </p:nvSpPr>
        <p:spPr>
          <a:xfrm>
            <a:off x="251520" y="836712"/>
            <a:ext cx="8712968" cy="5760640"/>
          </a:xfrm>
        </p:spPr>
        <p:txBody>
          <a:bodyPr>
            <a:normAutofit/>
          </a:bodyPr>
          <a:lstStyle/>
          <a:p>
            <a:pPr algn="just"/>
            <a:r>
              <a:rPr lang="es-ES" sz="2400" b="1" dirty="0" smtClean="0">
                <a:solidFill>
                  <a:schemeClr val="tx1"/>
                </a:solidFill>
              </a:rPr>
              <a:t>En complemento a los esquemas de protección indicados en las figuras 1 y 2, el motor síncrono requiere protección a su circuito de campo. Para una máquina convencional, estos dispositivos incluirán los siguientes relevadores:</a:t>
            </a:r>
          </a:p>
          <a:p>
            <a:pPr algn="just"/>
            <a:r>
              <a:rPr lang="es-ES" sz="2400" b="1" dirty="0" smtClean="0">
                <a:solidFill>
                  <a:schemeClr val="tx1"/>
                </a:solidFill>
              </a:rPr>
              <a:t>* Relevador de temperatura del devanado de excitación (</a:t>
            </a:r>
            <a:r>
              <a:rPr lang="es-ES" sz="2400" b="1" dirty="0" smtClean="0">
                <a:solidFill>
                  <a:srgbClr val="00CC00"/>
                </a:solidFill>
              </a:rPr>
              <a:t>26</a:t>
            </a:r>
            <a:r>
              <a:rPr lang="es-ES" sz="2400" b="1" dirty="0" smtClean="0">
                <a:solidFill>
                  <a:schemeClr val="tx1"/>
                </a:solidFill>
              </a:rPr>
              <a:t>)</a:t>
            </a:r>
          </a:p>
          <a:p>
            <a:pPr algn="just"/>
            <a:r>
              <a:rPr lang="es-ES" sz="2400" b="1" dirty="0" smtClean="0">
                <a:solidFill>
                  <a:schemeClr val="tx1"/>
                </a:solidFill>
              </a:rPr>
              <a:t>* Relevador de campo de excitación (</a:t>
            </a:r>
            <a:r>
              <a:rPr lang="es-ES" sz="2400" b="1" dirty="0" smtClean="0">
                <a:solidFill>
                  <a:srgbClr val="00CC00"/>
                </a:solidFill>
              </a:rPr>
              <a:t>56)</a:t>
            </a:r>
          </a:p>
          <a:p>
            <a:pPr algn="just"/>
            <a:r>
              <a:rPr lang="es-ES" sz="2400" b="1" dirty="0" smtClean="0">
                <a:solidFill>
                  <a:schemeClr val="tx1"/>
                </a:solidFill>
              </a:rPr>
              <a:t>* Relevador de pérdida de campo (</a:t>
            </a:r>
            <a:r>
              <a:rPr lang="es-ES" sz="2400" b="1" dirty="0" smtClean="0">
                <a:solidFill>
                  <a:srgbClr val="00CC00"/>
                </a:solidFill>
              </a:rPr>
              <a:t>40</a:t>
            </a:r>
            <a:r>
              <a:rPr lang="es-ES" sz="2400" b="1" dirty="0" smtClean="0">
                <a:solidFill>
                  <a:schemeClr val="tx1"/>
                </a:solidFill>
              </a:rPr>
              <a:t>)</a:t>
            </a:r>
          </a:p>
          <a:p>
            <a:pPr algn="just"/>
            <a:r>
              <a:rPr lang="es-ES" sz="2400" b="1" dirty="0" smtClean="0">
                <a:solidFill>
                  <a:schemeClr val="tx1"/>
                </a:solidFill>
              </a:rPr>
              <a:t>* Relevador de secuencia incompleta (</a:t>
            </a:r>
            <a:r>
              <a:rPr lang="es-ES" sz="2400" b="1" dirty="0" smtClean="0">
                <a:solidFill>
                  <a:srgbClr val="00CC00"/>
                </a:solidFill>
              </a:rPr>
              <a:t>48</a:t>
            </a:r>
            <a:r>
              <a:rPr lang="es-ES" sz="2400" b="1" dirty="0" smtClean="0">
                <a:solidFill>
                  <a:schemeClr val="tx1"/>
                </a:solidFill>
              </a:rPr>
              <a:t>)</a:t>
            </a:r>
          </a:p>
          <a:p>
            <a:pPr algn="just"/>
            <a:r>
              <a:rPr lang="es-ES" sz="2400" b="1" dirty="0" smtClean="0">
                <a:solidFill>
                  <a:schemeClr val="tx1"/>
                </a:solidFill>
              </a:rPr>
              <a:t>Para una máquina de escobillas, se emplea un relevador de factor de potencia (</a:t>
            </a:r>
            <a:r>
              <a:rPr lang="es-ES" sz="2400" b="1" dirty="0" smtClean="0">
                <a:solidFill>
                  <a:srgbClr val="00CC00"/>
                </a:solidFill>
              </a:rPr>
              <a:t>55</a:t>
            </a:r>
            <a:r>
              <a:rPr lang="es-ES" sz="2400" b="1" dirty="0" smtClean="0">
                <a:solidFill>
                  <a:schemeClr val="tx1"/>
                </a:solidFill>
              </a:rPr>
              <a:t>) para cubrir las funciones de control y pérdida de campo. La protección de temperatura del campo se suministra a través de un relevador de sobrecorriente de tiempo inverso (</a:t>
            </a:r>
            <a:r>
              <a:rPr lang="es-ES" sz="2400" b="1" dirty="0" smtClean="0">
                <a:solidFill>
                  <a:srgbClr val="00CC00"/>
                </a:solidFill>
              </a:rPr>
              <a:t>51</a:t>
            </a:r>
            <a:r>
              <a:rPr lang="es-ES" sz="2400" b="1" dirty="0" smtClean="0">
                <a:solidFill>
                  <a:schemeClr val="tx1"/>
                </a:solidFill>
              </a:rPr>
              <a:t>).</a:t>
            </a:r>
            <a:endParaRPr lang="es-ES" sz="2400" b="1" dirty="0">
              <a:solidFill>
                <a:schemeClr val="tx1"/>
              </a:solidFill>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51520" y="188640"/>
            <a:ext cx="8892480" cy="6192688"/>
          </a:xfrm>
          <a:prstGeom prst="rect">
            <a:avLst/>
          </a:prstGeom>
          <a:noFill/>
          <a:ln w="9525">
            <a:noFill/>
            <a:miter lim="800000"/>
            <a:headEnd/>
            <a:tailEnd/>
          </a:ln>
        </p:spPr>
      </p:pic>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79512" y="548680"/>
            <a:ext cx="8712968" cy="1656184"/>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179511" y="2132856"/>
            <a:ext cx="8784977" cy="2376264"/>
          </a:xfrm>
          <a:prstGeom prst="rect">
            <a:avLst/>
          </a:prstGeom>
          <a:noFill/>
          <a:ln w="9525">
            <a:noFill/>
            <a:miter lim="800000"/>
            <a:headEnd/>
            <a:tailEnd/>
          </a:ln>
        </p:spPr>
      </p:pic>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4392487"/>
          </a:xfrm>
        </p:spPr>
        <p:txBody>
          <a:bodyPr>
            <a:normAutofit/>
          </a:bodyPr>
          <a:lstStyle/>
          <a:p>
            <a:pPr algn="l"/>
            <a:r>
              <a:rPr lang="es-ES" sz="2400" b="1" dirty="0" smtClean="0"/>
              <a:t>Protección contra sobrecarga del motor y sus circuitos derivados.</a:t>
            </a:r>
            <a:br>
              <a:rPr lang="es-ES" sz="2400" b="1" dirty="0" smtClean="0"/>
            </a:br>
            <a:r>
              <a:rPr lang="es-ES" sz="2400" b="1" dirty="0" smtClean="0"/>
              <a:t/>
            </a:r>
            <a:br>
              <a:rPr lang="es-ES" sz="2400" b="1" dirty="0" smtClean="0"/>
            </a:br>
            <a:r>
              <a:rPr lang="es-ES" sz="2400" b="1" dirty="0" smtClean="0"/>
              <a:t>La protección mínima con que debe contar un motor es contra </a:t>
            </a:r>
            <a:r>
              <a:rPr lang="es-ES" sz="2400" b="1" dirty="0" smtClean="0">
                <a:solidFill>
                  <a:srgbClr val="FF0000"/>
                </a:solidFill>
              </a:rPr>
              <a:t>sobrecarga</a:t>
            </a:r>
            <a:r>
              <a:rPr lang="es-ES" sz="2400" b="1" dirty="0" smtClean="0"/>
              <a:t> y </a:t>
            </a:r>
            <a:r>
              <a:rPr lang="es-ES" sz="2400" b="1" dirty="0" smtClean="0">
                <a:solidFill>
                  <a:srgbClr val="1109B7"/>
                </a:solidFill>
              </a:rPr>
              <a:t>corto circuito</a:t>
            </a:r>
            <a:r>
              <a:rPr lang="es-ES" sz="2400" b="1" dirty="0" smtClean="0"/>
              <a:t>, no obstante ambas se</a:t>
            </a:r>
            <a:br>
              <a:rPr lang="es-ES" sz="2400" b="1" dirty="0" smtClean="0"/>
            </a:br>
            <a:r>
              <a:rPr lang="es-ES" sz="2400" b="1" dirty="0" smtClean="0"/>
              <a:t>manifiestan como sobre corriente, su tratamiento en cuanto a equipo y ajuste son muy distintas.</a:t>
            </a:r>
            <a:br>
              <a:rPr lang="es-ES" sz="2400" b="1" dirty="0" smtClean="0"/>
            </a:br>
            <a:r>
              <a:rPr lang="es-ES" sz="2400" b="1" dirty="0" smtClean="0"/>
              <a:t/>
            </a:r>
            <a:br>
              <a:rPr lang="es-ES" sz="2400" b="1" dirty="0" smtClean="0"/>
            </a:br>
            <a:r>
              <a:rPr lang="es-ES" sz="2400" b="1" dirty="0" smtClean="0"/>
              <a:t>La sobrecarga en un motor origina una sobre corriente que de extenderse por un tiempo prolongado puede dañar</a:t>
            </a:r>
            <a:br>
              <a:rPr lang="es-ES" sz="2400" b="1" dirty="0" smtClean="0"/>
            </a:br>
            <a:r>
              <a:rPr lang="es-ES" sz="2400" b="1" dirty="0" smtClean="0"/>
              <a:t>ó calentar peligrosamente</a:t>
            </a:r>
            <a:endParaRPr lang="es-ES" sz="2400" b="1"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0" y="332656"/>
            <a:ext cx="9144000" cy="6120680"/>
          </a:xfrm>
        </p:spPr>
        <p:txBody>
          <a:bodyPr>
            <a:normAutofit/>
          </a:bodyPr>
          <a:lstStyle/>
          <a:p>
            <a:pPr algn="l"/>
            <a:r>
              <a:rPr lang="es-ES" sz="2800" b="1" dirty="0" smtClean="0">
                <a:solidFill>
                  <a:srgbClr val="FF0000"/>
                </a:solidFill>
              </a:rPr>
              <a:t>Las curvas de las características tiempo-corriente de los motores están constituidas por las siguientes partes:</a:t>
            </a:r>
            <a:endParaRPr lang="es-MX" sz="2800" b="1" dirty="0" smtClean="0">
              <a:solidFill>
                <a:srgbClr val="FF0000"/>
              </a:solidFill>
            </a:endParaRPr>
          </a:p>
          <a:p>
            <a:pPr algn="l"/>
            <a:r>
              <a:rPr lang="es-ES" sz="2000" dirty="0" smtClean="0">
                <a:solidFill>
                  <a:schemeClr val="tx1"/>
                </a:solidFill>
              </a:rPr>
              <a:t> </a:t>
            </a:r>
            <a:endParaRPr lang="es-MX" sz="2000" dirty="0" smtClean="0">
              <a:solidFill>
                <a:schemeClr val="tx1"/>
              </a:solidFill>
            </a:endParaRPr>
          </a:p>
          <a:p>
            <a:pPr algn="l"/>
            <a:r>
              <a:rPr lang="es-ES" sz="2000" dirty="0" smtClean="0">
                <a:solidFill>
                  <a:schemeClr val="tx1"/>
                </a:solidFill>
              </a:rPr>
              <a:t>a). </a:t>
            </a:r>
            <a:r>
              <a:rPr lang="es-ES" sz="2000" b="1" dirty="0" smtClean="0">
                <a:solidFill>
                  <a:srgbClr val="1109B7"/>
                </a:solidFill>
              </a:rPr>
              <a:t>Corriente de magnetización</a:t>
            </a:r>
            <a:endParaRPr lang="es-MX" sz="2000" b="1" dirty="0" smtClean="0">
              <a:solidFill>
                <a:srgbClr val="1109B7"/>
              </a:solidFill>
            </a:endParaRPr>
          </a:p>
          <a:p>
            <a:pPr algn="l"/>
            <a:r>
              <a:rPr lang="es-ES" sz="2000" dirty="0" smtClean="0">
                <a:solidFill>
                  <a:schemeClr val="tx1"/>
                </a:solidFill>
              </a:rPr>
              <a:t>b). </a:t>
            </a:r>
            <a:r>
              <a:rPr lang="es-ES" sz="2000" b="1" dirty="0" smtClean="0">
                <a:solidFill>
                  <a:srgbClr val="FF0000"/>
                </a:solidFill>
              </a:rPr>
              <a:t>Corriente a rotor bloqueado</a:t>
            </a:r>
            <a:endParaRPr lang="es-MX" sz="2000" b="1" dirty="0" smtClean="0">
              <a:solidFill>
                <a:srgbClr val="FF0000"/>
              </a:solidFill>
            </a:endParaRPr>
          </a:p>
          <a:p>
            <a:pPr algn="l"/>
            <a:r>
              <a:rPr lang="es-ES" sz="2000" dirty="0" smtClean="0">
                <a:solidFill>
                  <a:schemeClr val="tx1"/>
                </a:solidFill>
              </a:rPr>
              <a:t>c). Tiempo de aceleración</a:t>
            </a:r>
            <a:endParaRPr lang="es-MX" sz="2000" dirty="0" smtClean="0">
              <a:solidFill>
                <a:schemeClr val="tx1"/>
              </a:solidFill>
            </a:endParaRPr>
          </a:p>
          <a:p>
            <a:pPr algn="l"/>
            <a:r>
              <a:rPr lang="es-ES" sz="2000" dirty="0" smtClean="0">
                <a:solidFill>
                  <a:schemeClr val="tx1"/>
                </a:solidFill>
              </a:rPr>
              <a:t>d). Tiempo de atascamiento máximo permitido</a:t>
            </a:r>
            <a:endParaRPr lang="es-MX" sz="2000" dirty="0" smtClean="0">
              <a:solidFill>
                <a:schemeClr val="tx1"/>
              </a:solidFill>
            </a:endParaRPr>
          </a:p>
          <a:p>
            <a:pPr algn="l"/>
            <a:r>
              <a:rPr lang="es-ES" sz="2000" dirty="0" smtClean="0">
                <a:solidFill>
                  <a:schemeClr val="tx1"/>
                </a:solidFill>
              </a:rPr>
              <a:t>e). </a:t>
            </a:r>
            <a:r>
              <a:rPr lang="es-ES" sz="2000" b="1" dirty="0" smtClean="0">
                <a:solidFill>
                  <a:srgbClr val="1109B7"/>
                </a:solidFill>
              </a:rPr>
              <a:t>Corriente a plena carga</a:t>
            </a:r>
            <a:endParaRPr lang="es-MX" sz="2000" b="1" dirty="0" smtClean="0">
              <a:solidFill>
                <a:srgbClr val="1109B7"/>
              </a:solidFill>
            </a:endParaRPr>
          </a:p>
          <a:p>
            <a:pPr algn="l"/>
            <a:r>
              <a:rPr lang="es-ES" sz="2000" dirty="0" smtClean="0">
                <a:solidFill>
                  <a:schemeClr val="tx1"/>
                </a:solidFill>
              </a:rPr>
              <a:t> </a:t>
            </a:r>
            <a:endParaRPr lang="es-MX" sz="2000" dirty="0" smtClean="0">
              <a:solidFill>
                <a:schemeClr val="tx1"/>
              </a:solidFill>
            </a:endParaRPr>
          </a:p>
          <a:p>
            <a:pPr algn="l"/>
            <a:r>
              <a:rPr lang="es-ES" sz="2000" dirty="0" smtClean="0">
                <a:solidFill>
                  <a:schemeClr val="tx1"/>
                </a:solidFill>
              </a:rPr>
              <a:t>a). </a:t>
            </a:r>
            <a:r>
              <a:rPr lang="es-ES" sz="2000" b="1" dirty="0" smtClean="0">
                <a:solidFill>
                  <a:srgbClr val="1109B7"/>
                </a:solidFill>
              </a:rPr>
              <a:t>Corriente de magnetización: </a:t>
            </a:r>
            <a:r>
              <a:rPr lang="es-ES" sz="2000" dirty="0" smtClean="0">
                <a:solidFill>
                  <a:schemeClr val="tx1"/>
                </a:solidFill>
              </a:rPr>
              <a:t>Consiste de la corriente que circula a través de los devanados del estator del motor cuando este es inicialmente energizado considerando para esta corriente un valor aproximado de </a:t>
            </a:r>
            <a:r>
              <a:rPr lang="es-ES" sz="2000" b="1" dirty="0" smtClean="0">
                <a:solidFill>
                  <a:schemeClr val="tx1"/>
                </a:solidFill>
              </a:rPr>
              <a:t>1.76</a:t>
            </a:r>
            <a:r>
              <a:rPr lang="es-ES" sz="2000" dirty="0" smtClean="0">
                <a:solidFill>
                  <a:schemeClr val="tx1"/>
                </a:solidFill>
              </a:rPr>
              <a:t> veces la corriente a rotor bloqueado para motores en medio y alto voltaje y de </a:t>
            </a:r>
            <a:r>
              <a:rPr lang="es-ES" sz="2000" b="1" dirty="0" smtClean="0">
                <a:solidFill>
                  <a:schemeClr val="tx1"/>
                </a:solidFill>
              </a:rPr>
              <a:t>1.5</a:t>
            </a:r>
            <a:r>
              <a:rPr lang="es-ES" sz="2000" dirty="0" smtClean="0">
                <a:solidFill>
                  <a:schemeClr val="tx1"/>
                </a:solidFill>
              </a:rPr>
              <a:t> veces para los de bajo voltaje, con una duración de 0.1 segundos.</a:t>
            </a:r>
            <a:endParaRPr lang="es-MX" sz="2000" dirty="0" smtClean="0">
              <a:solidFill>
                <a:schemeClr val="tx1"/>
              </a:solidFill>
            </a:endParaRPr>
          </a:p>
          <a:p>
            <a:pPr algn="l"/>
            <a:r>
              <a:rPr lang="es-ES" sz="2000" dirty="0" smtClean="0">
                <a:solidFill>
                  <a:schemeClr val="tx1"/>
                </a:solidFill>
              </a:rPr>
              <a:t> b). </a:t>
            </a:r>
            <a:r>
              <a:rPr lang="es-ES" sz="2000" b="1" dirty="0" smtClean="0">
                <a:solidFill>
                  <a:srgbClr val="FF0000"/>
                </a:solidFill>
              </a:rPr>
              <a:t>Corriente a rotor bloqueado</a:t>
            </a:r>
            <a:r>
              <a:rPr lang="es-ES" sz="2000" dirty="0" smtClean="0">
                <a:solidFill>
                  <a:schemeClr val="tx1"/>
                </a:solidFill>
              </a:rPr>
              <a:t>: Es la corriente del motor a velocidad cero (rotor bloqueado), si su valor no se conoce la letra de código (NEMA) de placa puede utilizarse para determinarlo (</a:t>
            </a:r>
            <a:r>
              <a:rPr lang="es-ES" sz="2000" b="1" dirty="0" smtClean="0">
                <a:solidFill>
                  <a:schemeClr val="tx1"/>
                </a:solidFill>
              </a:rPr>
              <a:t>Tabla 1</a:t>
            </a:r>
            <a:r>
              <a:rPr lang="es-ES" sz="2000" dirty="0" smtClean="0">
                <a:solidFill>
                  <a:schemeClr val="tx1"/>
                </a:solidFill>
              </a:rPr>
              <a:t>).</a:t>
            </a:r>
            <a:endParaRPr lang="es-MX" sz="2000" dirty="0" smtClean="0">
              <a:solidFill>
                <a:schemeClr val="tx1"/>
              </a:solidFill>
            </a:endParaRPr>
          </a:p>
          <a:p>
            <a:pPr algn="l"/>
            <a:endParaRPr lang="es-MX" sz="2000" dirty="0"/>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818658"/>
          </a:xfrm>
        </p:spPr>
        <p:txBody>
          <a:bodyPr>
            <a:normAutofit fontScale="90000"/>
          </a:bodyPr>
          <a:lstStyle/>
          <a:p>
            <a:pPr algn="l"/>
            <a:r>
              <a:rPr lang="es-ES" sz="2400" b="1" dirty="0" smtClean="0">
                <a:solidFill>
                  <a:srgbClr val="FF0000"/>
                </a:solidFill>
              </a:rPr>
              <a:t>c). Tiempo de aceleración: </a:t>
            </a:r>
            <a:r>
              <a:rPr lang="es-ES" sz="2400" dirty="0" smtClean="0"/>
              <a:t>Designa el tiempo de transición entre la corriente de arranque y la de plena carga del motor  depende de : La capacidad nominal(HP), Par de arranque y la inercia de la carga.</a:t>
            </a:r>
            <a:r>
              <a:rPr lang="es-MX" sz="2400" dirty="0" smtClean="0"/>
              <a:t/>
            </a:r>
            <a:br>
              <a:rPr lang="es-MX" sz="2400" dirty="0" smtClean="0"/>
            </a:br>
            <a:r>
              <a:rPr lang="es-ES" sz="2400" dirty="0" smtClean="0"/>
              <a:t> </a:t>
            </a:r>
            <a:r>
              <a:rPr lang="es-MX" sz="2400" dirty="0" smtClean="0"/>
              <a:t/>
            </a:r>
            <a:br>
              <a:rPr lang="es-MX" sz="2400" dirty="0" smtClean="0"/>
            </a:br>
            <a:r>
              <a:rPr lang="es-ES" sz="2400" b="1" dirty="0" smtClean="0">
                <a:solidFill>
                  <a:srgbClr val="000099"/>
                </a:solidFill>
              </a:rPr>
              <a:t>d). Tiempo de atascamiento máximo permitido: </a:t>
            </a:r>
            <a:r>
              <a:rPr lang="es-ES" sz="2400" dirty="0" smtClean="0"/>
              <a:t>El tiempo de atascamiento del roto en un motor representa un punto de la curva límite de calentamiento definido por t a corriente de rotor bloqueado. Este valor generalmente es proporcionado por el fabricante del motor.</a:t>
            </a:r>
            <a:r>
              <a:rPr lang="es-MX" sz="2400" dirty="0" smtClean="0"/>
              <a:t/>
            </a:r>
            <a:br>
              <a:rPr lang="es-MX" sz="2400" dirty="0" smtClean="0"/>
            </a:br>
            <a:r>
              <a:rPr lang="es-ES" sz="2400" dirty="0" smtClean="0"/>
              <a:t> </a:t>
            </a:r>
            <a:r>
              <a:rPr lang="es-MX" sz="2400" dirty="0" smtClean="0"/>
              <a:t/>
            </a:r>
            <a:br>
              <a:rPr lang="es-MX" sz="2400" dirty="0" smtClean="0"/>
            </a:br>
            <a:r>
              <a:rPr lang="es-ES" sz="2400" dirty="0" smtClean="0"/>
              <a:t>e). </a:t>
            </a:r>
            <a:r>
              <a:rPr lang="es-ES" sz="2400" b="1" dirty="0" smtClean="0">
                <a:solidFill>
                  <a:srgbClr val="FF0000"/>
                </a:solidFill>
              </a:rPr>
              <a:t>Corriente de plena carga: </a:t>
            </a:r>
            <a:r>
              <a:rPr lang="es-ES" sz="2400" dirty="0" smtClean="0"/>
              <a:t>Corresponde al valor de la corriente que demanda el motor en condiciones de voltaje, potencia y frecuencia nominales. Este dato normalmente aparece indicado en la placa del motor, en caso de que no se conozca, puede utilizarse datos típicos proporcionados por tablas de fabricantes.</a:t>
            </a:r>
            <a:br>
              <a:rPr lang="es-ES" sz="2400" dirty="0" smtClean="0"/>
            </a:br>
            <a:r>
              <a:rPr lang="es-MX" sz="2000" dirty="0" smtClean="0"/>
              <a:t/>
            </a:r>
            <a:br>
              <a:rPr lang="es-MX" sz="2000" dirty="0" smtClean="0"/>
            </a:br>
            <a:endParaRPr lang="es-MX" sz="20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8686800" cy="6106690"/>
          </a:xfrm>
        </p:spPr>
        <p:txBody>
          <a:bodyPr>
            <a:normAutofit/>
          </a:bodyPr>
          <a:lstStyle/>
          <a:p>
            <a:pPr algn="just"/>
            <a:r>
              <a:rPr lang="es-ES" sz="2400" dirty="0" smtClean="0"/>
              <a:t>La protección contra sobre corriente deberá tener un ajuste en tiempo suficiente para permitir que circule la corriente de arranque del motor, de tal manera que opere la protección en caso de que se alcance el tiempo de atascamiento máximo permitido al rotor.</a:t>
            </a:r>
            <a:br>
              <a:rPr lang="es-ES" sz="2400" dirty="0" smtClean="0"/>
            </a:br>
            <a:r>
              <a:rPr lang="es-ES" sz="2400" dirty="0" smtClean="0"/>
              <a:t/>
            </a:r>
            <a:br>
              <a:rPr lang="es-ES" sz="2400" dirty="0" smtClean="0"/>
            </a:br>
            <a:r>
              <a:rPr lang="es-ES" sz="2400" dirty="0" smtClean="0"/>
              <a:t/>
            </a:r>
            <a:br>
              <a:rPr lang="es-ES" sz="2400" dirty="0" smtClean="0"/>
            </a:br>
            <a:r>
              <a:rPr lang="es-MX" sz="2400" dirty="0" smtClean="0"/>
              <a:t/>
            </a:r>
            <a:br>
              <a:rPr lang="es-MX" sz="2400" dirty="0" smtClean="0"/>
            </a:br>
            <a:r>
              <a:rPr lang="es-ES" sz="2400" dirty="0" smtClean="0"/>
              <a:t>Los máximos ajustes permitidos a los dispositivos contra sobrecarga son los indicados en la </a:t>
            </a:r>
            <a:r>
              <a:rPr lang="es-ES" sz="2400" b="1" dirty="0" smtClean="0"/>
              <a:t>tabla 2</a:t>
            </a:r>
            <a:r>
              <a:rPr lang="es-ES" sz="2400" dirty="0" smtClean="0"/>
              <a:t>, donde se indica el porcentaje de ajuste en función de la corriente a plena carga del motor.</a:t>
            </a:r>
            <a:r>
              <a:rPr lang="es-MX" sz="2400" dirty="0" smtClean="0"/>
              <a:t/>
            </a:r>
            <a:br>
              <a:rPr lang="es-MX" sz="2400" dirty="0" smtClean="0"/>
            </a:br>
            <a:r>
              <a:rPr lang="es-ES" sz="2400" dirty="0" smtClean="0"/>
              <a:t> </a:t>
            </a:r>
            <a:r>
              <a:rPr lang="es-MX" sz="2400" dirty="0" smtClean="0"/>
              <a:t/>
            </a:r>
            <a:br>
              <a:rPr lang="es-MX" sz="2400" dirty="0" smtClean="0"/>
            </a:br>
            <a:endParaRPr lang="es-MX" sz="24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818658"/>
          </a:xfrm>
        </p:spPr>
        <p:txBody>
          <a:bodyPr>
            <a:normAutofit fontScale="90000"/>
          </a:bodyPr>
          <a:lstStyle/>
          <a:p>
            <a:r>
              <a:rPr lang="es-ES" sz="2000" b="1" dirty="0" smtClean="0">
                <a:solidFill>
                  <a:srgbClr val="FF0000"/>
                </a:solidFill>
              </a:rPr>
              <a:t>TABLA 1: </a:t>
            </a:r>
            <a:r>
              <a:rPr lang="es-ES" sz="2000" b="1" u="sng" dirty="0" smtClean="0">
                <a:solidFill>
                  <a:srgbClr val="FF0000"/>
                </a:solidFill>
              </a:rPr>
              <a:t>Letras de código a rotor bloqueado de motores (Se aplica a motores de alta y baja tensión)</a:t>
            </a:r>
            <a:br>
              <a:rPr lang="es-ES" sz="2000" b="1" u="sng" dirty="0" smtClean="0">
                <a:solidFill>
                  <a:srgbClr val="FF0000"/>
                </a:solidFill>
              </a:rPr>
            </a:br>
            <a:r>
              <a:rPr lang="es-ES" sz="2000" b="1" u="sng" dirty="0" smtClean="0">
                <a:solidFill>
                  <a:srgbClr val="FF0000"/>
                </a:solidFill>
              </a:rPr>
              <a:t/>
            </a:r>
            <a:br>
              <a:rPr lang="es-ES" sz="2000" b="1" u="sng" dirty="0" smtClean="0">
                <a:solidFill>
                  <a:srgbClr val="FF0000"/>
                </a:solidFill>
              </a:rPr>
            </a:br>
            <a:r>
              <a:rPr lang="es-ES" sz="2000" b="1" u="sng" dirty="0" smtClean="0">
                <a:solidFill>
                  <a:srgbClr val="FF0000"/>
                </a:solidFill>
              </a:rPr>
              <a:t/>
            </a:r>
            <a:br>
              <a:rPr lang="es-ES" sz="2000" b="1" u="sng" dirty="0" smtClean="0">
                <a:solidFill>
                  <a:srgbClr val="FF0000"/>
                </a:solidFill>
              </a:rPr>
            </a:br>
            <a:r>
              <a:rPr lang="es-ES" sz="2000" b="1" u="sng" dirty="0" smtClean="0">
                <a:solidFill>
                  <a:srgbClr val="FF0000"/>
                </a:solidFill>
              </a:rPr>
              <a:t/>
            </a:r>
            <a:br>
              <a:rPr lang="es-ES" sz="2000" b="1" u="sng" dirty="0" smtClean="0">
                <a:solidFill>
                  <a:srgbClr val="FF0000"/>
                </a:solidFill>
              </a:rPr>
            </a:br>
            <a:r>
              <a:rPr lang="es-ES" sz="2000" b="1" u="sng" dirty="0" smtClean="0">
                <a:solidFill>
                  <a:srgbClr val="FF0000"/>
                </a:solidFill>
              </a:rPr>
              <a:t/>
            </a:r>
            <a:br>
              <a:rPr lang="es-ES" sz="2000" b="1" u="sng" dirty="0" smtClean="0">
                <a:solidFill>
                  <a:srgbClr val="FF0000"/>
                </a:solidFill>
              </a:rPr>
            </a:br>
            <a:r>
              <a:rPr lang="es-ES" sz="2000" b="1" u="sng" dirty="0" smtClean="0">
                <a:solidFill>
                  <a:srgbClr val="FF0000"/>
                </a:solidFill>
              </a:rPr>
              <a:t/>
            </a:r>
            <a:br>
              <a:rPr lang="es-ES" sz="2000" b="1" u="sng" dirty="0" smtClean="0">
                <a:solidFill>
                  <a:srgbClr val="FF0000"/>
                </a:solidFill>
              </a:rPr>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ES" sz="2000" b="1" u="sng" dirty="0" smtClean="0"/>
              <a:t/>
            </a:r>
            <a:br>
              <a:rPr lang="es-ES" sz="2000" b="1" u="sng" dirty="0" smtClean="0"/>
            </a:br>
            <a:r>
              <a:rPr lang="es-MX" sz="2000" dirty="0" smtClean="0"/>
              <a:t/>
            </a:r>
            <a:br>
              <a:rPr lang="es-MX" sz="2000" dirty="0" smtClean="0"/>
            </a:br>
            <a:r>
              <a:rPr lang="es-ES" sz="2000" baseline="30000" dirty="0" smtClean="0"/>
              <a:t> </a:t>
            </a:r>
            <a:r>
              <a:rPr lang="es-MX" sz="2000" dirty="0" smtClean="0"/>
              <a:t/>
            </a:r>
            <a:br>
              <a:rPr lang="es-MX" sz="2000" dirty="0" smtClean="0"/>
            </a:br>
            <a:endParaRPr lang="es-MX" sz="2000" dirty="0"/>
          </a:p>
        </p:txBody>
      </p:sp>
      <p:pic>
        <p:nvPicPr>
          <p:cNvPr id="3" name="2 Imagen"/>
          <p:cNvPicPr/>
          <p:nvPr/>
        </p:nvPicPr>
        <p:blipFill>
          <a:blip r:embed="rId2" cstate="print"/>
          <a:srcRect/>
          <a:stretch>
            <a:fillRect/>
          </a:stretch>
        </p:blipFill>
        <p:spPr bwMode="auto">
          <a:xfrm>
            <a:off x="683568" y="1124744"/>
            <a:ext cx="8136904" cy="4536504"/>
          </a:xfrm>
          <a:prstGeom prst="rect">
            <a:avLst/>
          </a:prstGeom>
          <a:noFill/>
          <a:ln w="9525">
            <a:noFill/>
            <a:miter lim="800000"/>
            <a:headEnd/>
            <a:tailEnd/>
          </a:ln>
        </p:spPr>
      </p:pic>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6309320"/>
          </a:xfrm>
        </p:spPr>
        <p:txBody>
          <a:bodyPr>
            <a:normAutofit/>
          </a:bodyPr>
          <a:lstStyle/>
          <a:p>
            <a:pPr algn="l"/>
            <a:r>
              <a:rPr lang="es-ES" sz="1600" b="1" dirty="0" smtClean="0"/>
              <a:t>La letra de código se emplea para calcular la corriente de arranque del motor y también para ver el máximo ajuste del dispositivo de protección contra cortocircuito y falla a tierra.</a:t>
            </a:r>
            <a:br>
              <a:rPr lang="es-ES" sz="1600" b="1" dirty="0" smtClean="0"/>
            </a:br>
            <a:r>
              <a:rPr lang="es-MX" sz="1600" dirty="0" smtClean="0"/>
              <a:t/>
            </a:r>
            <a:br>
              <a:rPr lang="es-MX" sz="1600" dirty="0" smtClean="0"/>
            </a:br>
            <a:r>
              <a:rPr lang="es-ES" sz="1600" b="1" dirty="0" smtClean="0"/>
              <a:t>I arranque R.B. =</a:t>
            </a:r>
            <a:r>
              <a:rPr lang="es-MX" sz="1600" dirty="0" smtClean="0"/>
              <a:t/>
            </a:r>
            <a:br>
              <a:rPr lang="es-MX" sz="1600" dirty="0" smtClean="0"/>
            </a:br>
            <a:r>
              <a:rPr lang="es-ES" sz="1600" dirty="0" smtClean="0"/>
              <a:t> </a:t>
            </a:r>
            <a:r>
              <a:rPr lang="es-MX" sz="2000" dirty="0" smtClean="0"/>
              <a:t/>
            </a:r>
            <a:br>
              <a:rPr lang="es-MX" sz="2000" dirty="0" smtClean="0"/>
            </a:br>
            <a:r>
              <a:rPr lang="es-ES" sz="1600" b="1" dirty="0" smtClean="0">
                <a:solidFill>
                  <a:srgbClr val="FF0000"/>
                </a:solidFill>
              </a:rPr>
              <a:t>TABLA 2: </a:t>
            </a:r>
            <a:r>
              <a:rPr lang="es-ES" sz="1600" b="1" u="sng" dirty="0" smtClean="0">
                <a:solidFill>
                  <a:srgbClr val="FF0000"/>
                </a:solidFill>
              </a:rPr>
              <a:t>Ajustes máximos del relevador de sobrecarga para motores de servicio continuo menos de 600 volts   y más de 1 H.P.(Art. 430-32).</a:t>
            </a:r>
            <a:br>
              <a:rPr lang="es-ES" sz="1600" b="1" u="sng" dirty="0" smtClean="0">
                <a:solidFill>
                  <a:srgbClr val="FF0000"/>
                </a:solidFill>
              </a:rPr>
            </a:br>
            <a:r>
              <a:rPr lang="es-ES" sz="1600" b="1" u="sng" dirty="0" smtClean="0"/>
              <a:t/>
            </a:r>
            <a:br>
              <a:rPr lang="es-ES" sz="1600" b="1" u="sng" dirty="0" smtClean="0"/>
            </a:br>
            <a:r>
              <a:rPr lang="es-MX" sz="1600" dirty="0" smtClean="0"/>
              <a:t/>
            </a:r>
            <a:br>
              <a:rPr lang="es-MX" sz="1600" dirty="0" smtClean="0"/>
            </a:br>
            <a:r>
              <a:rPr lang="es-ES" sz="1600" b="1" dirty="0" smtClean="0"/>
              <a:t>Motores con F.S. de 1.15 o más -------------------------------------- 125% I </a:t>
            </a:r>
            <a:r>
              <a:rPr lang="es-ES" sz="1600" b="1" dirty="0" err="1" smtClean="0"/>
              <a:t>nom</a:t>
            </a:r>
            <a:r>
              <a:rPr lang="es-MX" sz="1600" dirty="0" smtClean="0"/>
              <a:t/>
            </a:r>
            <a:br>
              <a:rPr lang="es-MX" sz="1600" dirty="0" smtClean="0"/>
            </a:br>
            <a:r>
              <a:rPr lang="es-ES" sz="1600" b="1" dirty="0" smtClean="0"/>
              <a:t>Motores con elevación de temperatura no mayor a 40ºc----  125% I </a:t>
            </a:r>
            <a:r>
              <a:rPr lang="es-ES" sz="1600" b="1" dirty="0" err="1" smtClean="0"/>
              <a:t>nom</a:t>
            </a:r>
            <a:r>
              <a:rPr lang="es-MX" sz="1600" dirty="0" smtClean="0"/>
              <a:t/>
            </a:r>
            <a:br>
              <a:rPr lang="es-MX" sz="1600" dirty="0" smtClean="0"/>
            </a:br>
            <a:r>
              <a:rPr lang="es-ES" sz="1600" b="1" dirty="0" smtClean="0"/>
              <a:t>Todos los otros -----------------------------------------------------------  115% I </a:t>
            </a:r>
            <a:r>
              <a:rPr lang="es-ES" sz="1600" b="1" dirty="0" err="1" smtClean="0"/>
              <a:t>nom</a:t>
            </a:r>
            <a:r>
              <a:rPr lang="es-ES" sz="1600" b="1" dirty="0" smtClean="0"/>
              <a:t/>
            </a:r>
            <a:br>
              <a:rPr lang="es-ES" sz="1600" b="1" dirty="0" smtClean="0"/>
            </a:br>
            <a:r>
              <a:rPr lang="es-MX" sz="1600" dirty="0" smtClean="0"/>
              <a:t/>
            </a:r>
            <a:br>
              <a:rPr lang="es-MX" sz="1600" dirty="0" smtClean="0"/>
            </a:br>
            <a:r>
              <a:rPr lang="es-ES" sz="1600" b="1" dirty="0" smtClean="0"/>
              <a:t>EXCEPCION: Si el relevador seleccionado de acuerdo a lo anterior es insuficiente para permitir el arranque del motor o para llevar la corriente de carga, se deberá usar el tamaño del relevador siguiente siempre y cuando no exceda los siguientes limites (Art. 430-34).</a:t>
            </a:r>
            <a:br>
              <a:rPr lang="es-ES" sz="1600" b="1" dirty="0" smtClean="0"/>
            </a:br>
            <a:r>
              <a:rPr lang="es-MX" sz="2000" dirty="0" smtClean="0"/>
              <a:t/>
            </a:r>
            <a:br>
              <a:rPr lang="es-MX" sz="2000" dirty="0" smtClean="0"/>
            </a:br>
            <a:r>
              <a:rPr lang="es-ES" sz="1600" dirty="0" smtClean="0"/>
              <a:t>Donde:</a:t>
            </a:r>
            <a:r>
              <a:rPr lang="es-MX" sz="2000" dirty="0" smtClean="0"/>
              <a:t/>
            </a:r>
            <a:br>
              <a:rPr lang="es-MX" sz="2000" dirty="0" smtClean="0"/>
            </a:br>
            <a:r>
              <a:rPr lang="es-ES" sz="2000" dirty="0" smtClean="0"/>
              <a:t> </a:t>
            </a:r>
            <a:r>
              <a:rPr lang="es-MX" sz="2000" dirty="0" smtClean="0"/>
              <a:t/>
            </a:r>
            <a:br>
              <a:rPr lang="es-MX" sz="2000" dirty="0" smtClean="0"/>
            </a:br>
            <a:r>
              <a:rPr lang="es-ES" sz="1600" b="1" dirty="0" smtClean="0"/>
              <a:t>FS</a:t>
            </a:r>
            <a:r>
              <a:rPr lang="es-ES" sz="1600" dirty="0" smtClean="0"/>
              <a:t> es el factor de servicio.</a:t>
            </a:r>
            <a:r>
              <a:rPr lang="es-MX" sz="1600" dirty="0" smtClean="0"/>
              <a:t/>
            </a:r>
            <a:br>
              <a:rPr lang="es-MX" sz="1600" dirty="0" smtClean="0"/>
            </a:br>
            <a:r>
              <a:rPr lang="es-ES" sz="1600" b="1" dirty="0" smtClean="0"/>
              <a:t>T</a:t>
            </a:r>
            <a:r>
              <a:rPr lang="es-ES" sz="1600" dirty="0" smtClean="0"/>
              <a:t> es la elevación de la temperatura en ºC.</a:t>
            </a:r>
            <a:r>
              <a:rPr lang="es-MX" sz="1600" dirty="0" smtClean="0"/>
              <a:t/>
            </a:r>
            <a:br>
              <a:rPr lang="es-MX" sz="1600" dirty="0" smtClean="0"/>
            </a:br>
            <a:r>
              <a:rPr lang="es-ES" sz="1600" b="1" dirty="0" smtClean="0"/>
              <a:t>*</a:t>
            </a:r>
            <a:r>
              <a:rPr lang="es-ES" sz="1600" dirty="0" smtClean="0"/>
              <a:t> </a:t>
            </a:r>
            <a:r>
              <a:rPr lang="es-ES" sz="1600" b="1" dirty="0" smtClean="0"/>
              <a:t>Valores máximos sólo si se tienen problemas al arranque.</a:t>
            </a:r>
            <a:r>
              <a:rPr lang="es-MX" sz="2000" dirty="0" smtClean="0"/>
              <a:t/>
            </a:r>
            <a:br>
              <a:rPr lang="es-MX" sz="2000" dirty="0" smtClean="0"/>
            </a:br>
            <a:endParaRPr lang="es-MX" sz="20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22714"/>
          </a:xfrm>
        </p:spPr>
        <p:txBody>
          <a:bodyPr>
            <a:normAutofit/>
          </a:bodyPr>
          <a:lstStyle/>
          <a:p>
            <a:r>
              <a:rPr lang="es-ES" sz="1600" b="1" dirty="0" smtClean="0">
                <a:solidFill>
                  <a:srgbClr val="FF0000"/>
                </a:solidFill>
              </a:rPr>
              <a:t>TABLA 3: </a:t>
            </a:r>
            <a:r>
              <a:rPr lang="es-ES" sz="1600" b="1" u="sng" dirty="0" smtClean="0">
                <a:solidFill>
                  <a:srgbClr val="FF0000"/>
                </a:solidFill>
              </a:rPr>
              <a:t>Valor nominal máximo o ajuste para el dispositivo de protección contra cortocircuito y falla a tierra del circuito derivado del motor (Art.430-152)</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ES" sz="1600" b="1" u="sng" dirty="0" smtClean="0">
                <a:solidFill>
                  <a:srgbClr val="FF0000"/>
                </a:solidFill>
              </a:rPr>
              <a:t/>
            </a:r>
            <a:br>
              <a:rPr lang="es-ES" sz="1600" b="1" u="sng" dirty="0" smtClean="0">
                <a:solidFill>
                  <a:srgbClr val="FF0000"/>
                </a:solidFill>
              </a:rPr>
            </a:br>
            <a:r>
              <a:rPr lang="es-MX" sz="2400" dirty="0" smtClean="0"/>
              <a:t/>
            </a:r>
            <a:br>
              <a:rPr lang="es-MX" sz="2400" dirty="0" smtClean="0"/>
            </a:br>
            <a:endParaRPr lang="es-MX" sz="2400" dirty="0"/>
          </a:p>
        </p:txBody>
      </p:sp>
      <p:pic>
        <p:nvPicPr>
          <p:cNvPr id="3" name="2 Imagen"/>
          <p:cNvPicPr/>
          <p:nvPr/>
        </p:nvPicPr>
        <p:blipFill>
          <a:blip r:embed="rId2" cstate="print"/>
          <a:srcRect/>
          <a:stretch>
            <a:fillRect/>
          </a:stretch>
        </p:blipFill>
        <p:spPr bwMode="auto">
          <a:xfrm>
            <a:off x="251520" y="1268760"/>
            <a:ext cx="8784976" cy="4955827"/>
          </a:xfrm>
          <a:prstGeom prst="rect">
            <a:avLst/>
          </a:prstGeom>
          <a:noFill/>
          <a:ln w="9525">
            <a:noFill/>
            <a:miter lim="800000"/>
            <a:headEnd/>
            <a:tailEnd/>
          </a:ln>
        </p:spPr>
      </p:pic>
      <p:sp>
        <p:nvSpPr>
          <p:cNvPr id="4" name="3 Marcador de pie de página"/>
          <p:cNvSpPr>
            <a:spLocks noGrp="1"/>
          </p:cNvSpPr>
          <p:nvPr>
            <p:ph type="ftr" sz="quarter" idx="11"/>
          </p:nvPr>
        </p:nvSpPr>
        <p:spPr/>
        <p:txBody>
          <a:bodyPr/>
          <a:lstStyle/>
          <a:p>
            <a:r>
              <a:rPr lang="es-ES" dirty="0" smtClean="0">
                <a:solidFill>
                  <a:srgbClr val="000099"/>
                </a:solidFill>
              </a:rPr>
              <a:t>ING.JOSE JIMENEZ CRUZ  I.T.MINATITLAN</a:t>
            </a:r>
            <a:endParaRPr lang="es-ES"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normAutofit fontScale="90000"/>
          </a:bodyPr>
          <a:lstStyle/>
          <a:p>
            <a:pPr algn="l"/>
            <a:r>
              <a:rPr lang="es-MX" sz="2400" b="1" dirty="0" smtClean="0">
                <a:latin typeface="Bauhaus 93" pitchFamily="82" charset="0"/>
              </a:rPr>
              <a:t/>
            </a:r>
            <a:br>
              <a:rPr lang="es-MX" sz="2400" b="1" dirty="0" smtClean="0">
                <a:latin typeface="Bauhaus 93" pitchFamily="82" charset="0"/>
              </a:rPr>
            </a:br>
            <a:r>
              <a:rPr lang="es-MX" sz="2400" b="1" dirty="0" smtClean="0">
                <a:latin typeface="Bauhaus 93" pitchFamily="82" charset="0"/>
              </a:rPr>
              <a:t/>
            </a:r>
            <a:br>
              <a:rPr lang="es-MX" sz="2400" b="1" dirty="0" smtClean="0">
                <a:latin typeface="Bauhaus 93" pitchFamily="82" charset="0"/>
              </a:rPr>
            </a:br>
            <a:r>
              <a:rPr lang="es-MX" sz="2400" b="1" dirty="0" smtClean="0">
                <a:latin typeface="Bauhaus 93" pitchFamily="82" charset="0"/>
              </a:rPr>
              <a:t/>
            </a:r>
            <a:br>
              <a:rPr lang="es-MX" sz="2400" b="1" dirty="0" smtClean="0">
                <a:latin typeface="Bauhaus 93" pitchFamily="82" charset="0"/>
              </a:rPr>
            </a:br>
            <a:r>
              <a:rPr lang="es-MX" sz="2400" b="1" dirty="0" smtClean="0">
                <a:solidFill>
                  <a:srgbClr val="FF0000"/>
                </a:solidFill>
                <a:latin typeface="Bauhaus 93" pitchFamily="82" charset="0"/>
              </a:rPr>
              <a:t>DISPOSITIVOS DE PROTECCION.</a:t>
            </a:r>
            <a:r>
              <a:rPr lang="es-MX" sz="2400" b="1" dirty="0" smtClean="0">
                <a:solidFill>
                  <a:srgbClr val="FF0000"/>
                </a:solidFill>
              </a:rPr>
              <a:t/>
            </a:r>
            <a:br>
              <a:rPr lang="es-MX" sz="2400" b="1" dirty="0" smtClean="0">
                <a:solidFill>
                  <a:srgbClr val="FF0000"/>
                </a:solidFill>
              </a:rPr>
            </a:br>
            <a:r>
              <a:rPr lang="es-MX" sz="2400" b="1" dirty="0" smtClean="0"/>
              <a:t/>
            </a:r>
            <a:br>
              <a:rPr lang="es-MX" sz="2400" b="1" dirty="0" smtClean="0"/>
            </a:br>
            <a:r>
              <a:rPr lang="es-MX" sz="2000" b="1" dirty="0" smtClean="0">
                <a:solidFill>
                  <a:srgbClr val="1109B7"/>
                </a:solidFill>
              </a:rPr>
              <a:t>FUSIBLES:</a:t>
            </a:r>
            <a:r>
              <a:rPr lang="es-MX" sz="2000" dirty="0" smtClean="0"/>
              <a:t> Generalmente se utilizan para protección de transformadores y motores en media tensión.</a:t>
            </a:r>
            <a:br>
              <a:rPr lang="es-MX" sz="2000" dirty="0" smtClean="0"/>
            </a:br>
            <a:r>
              <a:rPr lang="es-MX" sz="2000" dirty="0" smtClean="0"/>
              <a:t/>
            </a:r>
            <a:br>
              <a:rPr lang="es-MX" sz="2000" dirty="0" smtClean="0"/>
            </a:br>
            <a:r>
              <a:rPr lang="es-MX" sz="2000" b="1" dirty="0" smtClean="0"/>
              <a:t>PROTECCION DE MOTORES: </a:t>
            </a:r>
            <a:r>
              <a:rPr lang="es-MX" sz="2000" dirty="0" smtClean="0"/>
              <a:t>Al utilizarse como protección de motores ,normalmente se usan en conjunto con dispositivos de protección contra sobrecarga para proporcionar protección contra cortocircuito y para interrumpir niveles de corriente mayores a los nominales del interruptor o </a:t>
            </a:r>
            <a:r>
              <a:rPr lang="es-MX" sz="2000" dirty="0" err="1" smtClean="0"/>
              <a:t>contactor</a:t>
            </a:r>
            <a:r>
              <a:rPr lang="es-MX" sz="2000" dirty="0" smtClean="0"/>
              <a:t> asociado. Es necesario que la curva de operación del fusible permita el arranque del motor.</a:t>
            </a:r>
            <a:br>
              <a:rPr lang="es-MX" sz="2000" dirty="0" smtClean="0"/>
            </a:br>
            <a:r>
              <a:rPr lang="es-MX" sz="2000" dirty="0" smtClean="0"/>
              <a:t/>
            </a:r>
            <a:br>
              <a:rPr lang="es-MX" sz="2000" dirty="0" smtClean="0"/>
            </a:br>
            <a:r>
              <a:rPr lang="es-MX" sz="2000" b="1" dirty="0" smtClean="0">
                <a:solidFill>
                  <a:srgbClr val="FF0000"/>
                </a:solidFill>
              </a:rPr>
              <a:t>INTERRUPTORES DE BAJO VOLTAJE: </a:t>
            </a:r>
            <a:r>
              <a:rPr lang="es-MX" sz="2000" dirty="0" smtClean="0"/>
              <a:t>Deberán permitir el arranque del motor sin sobrepasar los ajustes recomendados por la NOM y operar antes de alcanzar el tiempo máximo permitido de atascamiento del rotor.</a:t>
            </a:r>
            <a:br>
              <a:rPr lang="es-MX" sz="2000" dirty="0" smtClean="0"/>
            </a:br>
            <a:r>
              <a:rPr lang="es-MX" sz="2000" dirty="0" smtClean="0"/>
              <a:t/>
            </a:r>
            <a:br>
              <a:rPr lang="es-MX" sz="2000" dirty="0" smtClean="0"/>
            </a:br>
            <a:r>
              <a:rPr lang="es-MX" sz="2000" b="1" dirty="0" smtClean="0">
                <a:solidFill>
                  <a:srgbClr val="00CC00"/>
                </a:solidFill>
              </a:rPr>
              <a:t>RELEVADORES: </a:t>
            </a:r>
            <a:r>
              <a:rPr lang="es-MX" sz="2000" dirty="0" smtClean="0"/>
              <a:t>Deberán permitir el arranque del motor sin sobrepasar los ajustes recomendados por la NOM y operar antes de alcanzar el tiempo máximo permitido de atascamiento del rotor.</a:t>
            </a:r>
            <a:r>
              <a:rPr lang="es-MX" sz="2400" dirty="0" smtClean="0"/>
              <a:t/>
            </a:r>
            <a:br>
              <a:rPr lang="es-MX" sz="2400" dirty="0" smtClean="0"/>
            </a:br>
            <a:r>
              <a:rPr lang="es-MX" sz="2400" dirty="0" smtClean="0"/>
              <a:t/>
            </a:r>
            <a:br>
              <a:rPr lang="es-MX" sz="2400" dirty="0" smtClean="0"/>
            </a:br>
            <a:r>
              <a:rPr lang="es-MX" sz="2400" dirty="0" smtClean="0"/>
              <a:t/>
            </a:r>
            <a:br>
              <a:rPr lang="es-MX" sz="2400" dirty="0" smtClean="0"/>
            </a:br>
            <a:r>
              <a:rPr lang="es-MX" sz="2400" dirty="0" smtClean="0"/>
              <a:t/>
            </a:r>
            <a:br>
              <a:rPr lang="es-MX" sz="2400" dirty="0" smtClean="0"/>
            </a:br>
            <a:r>
              <a:rPr lang="es-MX" sz="2400" dirty="0" smtClean="0"/>
              <a:t/>
            </a:r>
            <a:br>
              <a:rPr lang="es-MX" sz="2400" dirty="0" smtClean="0"/>
            </a:br>
            <a:endParaRPr lang="es-MX" sz="2400" dirty="0"/>
          </a:p>
        </p:txBody>
      </p:sp>
      <p:sp>
        <p:nvSpPr>
          <p:cNvPr id="3" name="2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107504" y="58847"/>
            <a:ext cx="8928992" cy="4401205"/>
          </a:xfrm>
          <a:prstGeom prst="rect">
            <a:avLst/>
          </a:prstGeom>
        </p:spPr>
        <p:txBody>
          <a:bodyPr wrap="square">
            <a:spAutoFit/>
          </a:bodyPr>
          <a:lstStyle/>
          <a:p>
            <a:r>
              <a:rPr lang="es-MX" sz="2800" b="1" dirty="0">
                <a:solidFill>
                  <a:srgbClr val="1109B7"/>
                </a:solidFill>
              </a:rPr>
              <a:t>LÍMITES DE DAÑO DE UN MOTOR</a:t>
            </a:r>
            <a:r>
              <a:rPr lang="es-MX" sz="2800" b="1" dirty="0" smtClean="0">
                <a:solidFill>
                  <a:srgbClr val="1109B7"/>
                </a:solidFill>
              </a:rPr>
              <a:t>:</a:t>
            </a:r>
          </a:p>
          <a:p>
            <a:endParaRPr lang="es-MX" dirty="0"/>
          </a:p>
          <a:p>
            <a:r>
              <a:rPr lang="es-MX" b="1" dirty="0" smtClean="0">
                <a:solidFill>
                  <a:srgbClr val="FF0000"/>
                </a:solidFill>
              </a:rPr>
              <a:t>SOBRECARGA</a:t>
            </a:r>
            <a:r>
              <a:rPr lang="es-MX" b="1" dirty="0">
                <a:solidFill>
                  <a:srgbClr val="FF0000"/>
                </a:solidFill>
              </a:rPr>
              <a:t>.-  </a:t>
            </a:r>
            <a:r>
              <a:rPr lang="es-MX" dirty="0"/>
              <a:t>LOS  FABRICANTES  DE  MOTORES  CASI  </a:t>
            </a:r>
            <a:r>
              <a:rPr lang="es-MX" dirty="0" smtClean="0"/>
              <a:t>NUNCA PROPORCIONAN  LOS LÍMITES  </a:t>
            </a:r>
            <a:r>
              <a:rPr lang="es-MX" dirty="0"/>
              <a:t>DE  DAÑO  POR  SOBRECARGA  </a:t>
            </a:r>
            <a:r>
              <a:rPr lang="es-MX" dirty="0" smtClean="0"/>
              <a:t>DEL MOTOR</a:t>
            </a:r>
            <a:r>
              <a:rPr lang="es-MX" dirty="0"/>
              <a:t>.    EXISTE  UNA  CURVA  DE  DAÑO  QUE  SE  TOMA  </a:t>
            </a:r>
            <a:r>
              <a:rPr lang="es-MX" dirty="0" smtClean="0"/>
              <a:t>COMO REFERENCIA </a:t>
            </a:r>
            <a:r>
              <a:rPr lang="es-MX" dirty="0"/>
              <a:t>DE LAS NORMAS ANSI (ANSI-IEEE-620</a:t>
            </a:r>
            <a:r>
              <a:rPr lang="es-MX" dirty="0" smtClean="0"/>
              <a:t>).</a:t>
            </a:r>
          </a:p>
          <a:p>
            <a:endParaRPr lang="es-MX" dirty="0"/>
          </a:p>
          <a:p>
            <a:r>
              <a:rPr lang="es-MX" b="1" dirty="0" smtClean="0">
                <a:solidFill>
                  <a:srgbClr val="FF0000"/>
                </a:solidFill>
              </a:rPr>
              <a:t>ROTOR  </a:t>
            </a:r>
            <a:r>
              <a:rPr lang="es-MX" b="1" dirty="0">
                <a:solidFill>
                  <a:srgbClr val="FF0000"/>
                </a:solidFill>
              </a:rPr>
              <a:t>BLOQUEADO  Y  TIEMPO  DE ATASCAMIENTO.-  </a:t>
            </a:r>
            <a:r>
              <a:rPr lang="es-MX" dirty="0"/>
              <a:t>LOS  </a:t>
            </a:r>
            <a:r>
              <a:rPr lang="es-MX" dirty="0" smtClean="0"/>
              <a:t>FABRIANTES DE  </a:t>
            </a:r>
            <a:r>
              <a:rPr lang="es-MX" dirty="0"/>
              <a:t>MOTORES  TAMPOCO  DAN  EL  TIEMPO  QUE  PUEDE  SOPORTAR  </a:t>
            </a:r>
            <a:r>
              <a:rPr lang="es-MX" dirty="0" smtClean="0"/>
              <a:t>SU MOTOR  </a:t>
            </a:r>
            <a:r>
              <a:rPr lang="es-MX" dirty="0"/>
              <a:t>EN  CONDICION  DE  ROTOR  BLOQUEADO  SIN  </a:t>
            </a:r>
            <a:r>
              <a:rPr lang="es-MX" dirty="0" smtClean="0"/>
              <a:t>GIRAR (ATASCAMIENTO</a:t>
            </a:r>
            <a:r>
              <a:rPr lang="es-MX" dirty="0"/>
              <a:t>),  PERO  SE  PUEDEN  CONSIDERAR  LOS  </a:t>
            </a:r>
            <a:r>
              <a:rPr lang="es-MX" dirty="0" smtClean="0"/>
              <a:t>SIGUIENTESTIEMPOS:</a:t>
            </a:r>
          </a:p>
          <a:p>
            <a:endParaRPr lang="es-MX" dirty="0"/>
          </a:p>
          <a:p>
            <a:r>
              <a:rPr lang="es-MX" dirty="0"/>
              <a:t>MOTORES DE BAJA TENSIÓN:       15 A 20 SEGUNDOS</a:t>
            </a:r>
          </a:p>
          <a:p>
            <a:r>
              <a:rPr lang="es-MX" dirty="0"/>
              <a:t>MOTORES DE MEDIA TENSIÓN:       8 A 12 SEGUNDOS</a:t>
            </a:r>
          </a:p>
          <a:p>
            <a:r>
              <a:rPr lang="es-MX" dirty="0"/>
              <a:t>MOTORES SINCRONOS:                     4 A 6 </a:t>
            </a:r>
            <a:r>
              <a:rPr lang="es-MX" dirty="0" smtClean="0"/>
              <a:t>SEGUNDOS</a:t>
            </a:r>
          </a:p>
          <a:p>
            <a:endParaRPr lang="es-MX" dirty="0"/>
          </a:p>
        </p:txBody>
      </p:sp>
    </p:spTree>
    <p:extLst>
      <p:ext uri="{BB962C8B-B14F-4D97-AF65-F5344CB8AC3E}">
        <p14:creationId xmlns:p14="http://schemas.microsoft.com/office/powerpoint/2010/main" val="362946247"/>
      </p:ext>
    </p:extLst>
  </p:cSld>
  <p:clrMapOvr>
    <a:masterClrMapping/>
  </p:clrMapOvr>
  <p:transition>
    <p:wipe dir="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0" y="260648"/>
            <a:ext cx="9288016" cy="5232202"/>
          </a:xfrm>
          <a:prstGeom prst="rect">
            <a:avLst/>
          </a:prstGeom>
        </p:spPr>
        <p:txBody>
          <a:bodyPr wrap="square">
            <a:spAutoFit/>
          </a:bodyPr>
          <a:lstStyle/>
          <a:p>
            <a:endParaRPr lang="es-MX" dirty="0" smtClean="0"/>
          </a:p>
          <a:p>
            <a:r>
              <a:rPr lang="es-MX" sz="2800" b="1" dirty="0" smtClean="0">
                <a:solidFill>
                  <a:srgbClr val="FF0000"/>
                </a:solidFill>
              </a:rPr>
              <a:t>REQUERIMIENTOS </a:t>
            </a:r>
            <a:r>
              <a:rPr lang="es-MX" sz="2800" b="1" dirty="0">
                <a:solidFill>
                  <a:srgbClr val="FF0000"/>
                </a:solidFill>
              </a:rPr>
              <a:t>DE </a:t>
            </a:r>
            <a:r>
              <a:rPr lang="es-MX" sz="2800" b="1" dirty="0" smtClean="0">
                <a:solidFill>
                  <a:srgbClr val="FF0000"/>
                </a:solidFill>
              </a:rPr>
              <a:t>PROTECCIÓN</a:t>
            </a:r>
          </a:p>
          <a:p>
            <a:endParaRPr lang="es-MX" dirty="0"/>
          </a:p>
          <a:p>
            <a:pPr algn="just"/>
            <a:r>
              <a:rPr lang="es-MX" dirty="0"/>
              <a:t>TODO  MOTOR  ELÉCTRICO  DE  MEDIA  TENSIÓN  DEBE  SER  PROTEGIDO  </a:t>
            </a:r>
            <a:r>
              <a:rPr lang="es-MX" dirty="0" smtClean="0"/>
              <a:t>POR LO  </a:t>
            </a:r>
            <a:r>
              <a:rPr lang="es-MX" dirty="0"/>
              <a:t>MENOS  CONTRA  CORTOCIRCUITO  Y  SOBRECARGA,  </a:t>
            </a:r>
            <a:r>
              <a:rPr lang="es-MX" dirty="0" smtClean="0"/>
              <a:t>PUDIENDO CONSIDERAR  </a:t>
            </a:r>
            <a:r>
              <a:rPr lang="es-MX" dirty="0"/>
              <a:t>ADEMÁS  PROTECCIÓN  CONTRA  ALGUNO  DE  LOS  </a:t>
            </a:r>
            <a:r>
              <a:rPr lang="es-MX" dirty="0" smtClean="0"/>
              <a:t>SIGUIENTES PELIGROS</a:t>
            </a:r>
            <a:r>
              <a:rPr lang="es-MX" dirty="0"/>
              <a:t>. </a:t>
            </a:r>
            <a:endParaRPr lang="es-MX" dirty="0" smtClean="0"/>
          </a:p>
          <a:p>
            <a:endParaRPr lang="es-MX" dirty="0"/>
          </a:p>
          <a:p>
            <a:r>
              <a:rPr lang="es-MX" dirty="0"/>
              <a:t>·   FALLAS A TIERRA EN EL ESTATOR O CIRCUITO ALIMENTADOR.</a:t>
            </a:r>
          </a:p>
          <a:p>
            <a:r>
              <a:rPr lang="es-MX" dirty="0"/>
              <a:t>·   TIEMPO EXCESIVO DE ARRANQUE</a:t>
            </a:r>
          </a:p>
          <a:p>
            <a:r>
              <a:rPr lang="es-MX" dirty="0"/>
              <a:t>·   DISMINUCIÓN O PÉRDIDA DEL VOLTAJE DE ALIMENTACIÓN</a:t>
            </a:r>
          </a:p>
          <a:p>
            <a:r>
              <a:rPr lang="es-MX" dirty="0"/>
              <a:t>·   SECUENCIA DE FASE INVERSA Y/O DESBALANCE DE VOLTAJES.</a:t>
            </a:r>
          </a:p>
          <a:p>
            <a:r>
              <a:rPr lang="es-MX" dirty="0"/>
              <a:t>·   DESBALANCE DE CORRIENTES DE FASE</a:t>
            </a:r>
          </a:p>
          <a:p>
            <a:r>
              <a:rPr lang="es-MX" dirty="0"/>
              <a:t>·   OPERACIÓN FUERA DE SINCRONISMO DE UN MOTOR SÍNCRONO</a:t>
            </a:r>
          </a:p>
          <a:p>
            <a:r>
              <a:rPr lang="es-MX" dirty="0"/>
              <a:t>·   PÉRDIDA DE EXCITACIÓN DE UN MOTOR SINCRONO</a:t>
            </a:r>
          </a:p>
          <a:p>
            <a:r>
              <a:rPr lang="es-MX" dirty="0"/>
              <a:t>·   “ ATASCAMIENTO DEL MOTOR”   (JAMMING)</a:t>
            </a:r>
          </a:p>
          <a:p>
            <a:r>
              <a:rPr lang="es-MX" dirty="0"/>
              <a:t>·   NUMERO DE ARRANQUES POR HORA</a:t>
            </a:r>
          </a:p>
          <a:p>
            <a:r>
              <a:rPr lang="es-MX" dirty="0"/>
              <a:t>·   PÉRDIDA DE CARGA (POR EJEMPLO POR CAVITACIÓN DE UNA BOMBA)</a:t>
            </a:r>
          </a:p>
          <a:p>
            <a:r>
              <a:rPr lang="es-MX" dirty="0"/>
              <a:t>·   ALTA  TEMPERATURA  O  VIBRACIÓN  EXCESIVA  EN  RODAMIENTOS  </a:t>
            </a:r>
            <a:r>
              <a:rPr lang="es-MX" dirty="0" smtClean="0"/>
              <a:t>O CHUMACERAS</a:t>
            </a:r>
            <a:r>
              <a:rPr lang="es-MX" dirty="0"/>
              <a:t>.</a:t>
            </a:r>
          </a:p>
        </p:txBody>
      </p:sp>
    </p:spTree>
    <p:extLst>
      <p:ext uri="{BB962C8B-B14F-4D97-AF65-F5344CB8AC3E}">
        <p14:creationId xmlns:p14="http://schemas.microsoft.com/office/powerpoint/2010/main" val="1421803254"/>
      </p:ext>
    </p:extLst>
  </p:cSld>
  <p:clrMapOvr>
    <a:masterClrMapping/>
  </p:clrMapOvr>
  <p:transition>
    <p:wipe dir="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0" y="188640"/>
            <a:ext cx="9144000" cy="6863417"/>
          </a:xfrm>
          <a:prstGeom prst="rect">
            <a:avLst/>
          </a:prstGeom>
        </p:spPr>
        <p:txBody>
          <a:bodyPr wrap="square">
            <a:spAutoFit/>
          </a:bodyPr>
          <a:lstStyle/>
          <a:p>
            <a:r>
              <a:rPr lang="es-MX" sz="3200" b="1" dirty="0">
                <a:solidFill>
                  <a:srgbClr val="FF0000"/>
                </a:solidFill>
              </a:rPr>
              <a:t>PROTECCIONES RECOMENDADAS </a:t>
            </a:r>
            <a:endParaRPr lang="es-MX" sz="3200" b="1" dirty="0" smtClean="0">
              <a:solidFill>
                <a:srgbClr val="FF0000"/>
              </a:solidFill>
            </a:endParaRPr>
          </a:p>
          <a:p>
            <a:endParaRPr lang="es-MX" dirty="0"/>
          </a:p>
          <a:p>
            <a:r>
              <a:rPr lang="es-MX" dirty="0" smtClean="0"/>
              <a:t> </a:t>
            </a:r>
            <a:r>
              <a:rPr lang="es-MX" sz="2400" b="1" dirty="0">
                <a:solidFill>
                  <a:srgbClr val="00CC00"/>
                </a:solidFill>
              </a:rPr>
              <a:t>PARA MOTORES DE HASTA 1500 </a:t>
            </a:r>
            <a:r>
              <a:rPr lang="es-MX" sz="2400" b="1" dirty="0" smtClean="0">
                <a:solidFill>
                  <a:srgbClr val="00CC00"/>
                </a:solidFill>
              </a:rPr>
              <a:t>HP</a:t>
            </a:r>
          </a:p>
          <a:p>
            <a:endParaRPr lang="es-MX" sz="2400" b="1" dirty="0">
              <a:solidFill>
                <a:srgbClr val="00CC00"/>
              </a:solidFill>
            </a:endParaRPr>
          </a:p>
          <a:p>
            <a:r>
              <a:rPr lang="es-MX" dirty="0"/>
              <a:t>·   PROTECCIÓN CONTRA CORTOCIRCUITO (FUSIBLE O 50/51)</a:t>
            </a:r>
          </a:p>
          <a:p>
            <a:r>
              <a:rPr lang="es-MX" dirty="0"/>
              <a:t>·   PROTECCIÓN TÉRMICA (CONTRA SOBRECARGAS) (49)</a:t>
            </a:r>
          </a:p>
          <a:p>
            <a:r>
              <a:rPr lang="es-MX" dirty="0"/>
              <a:t>·   PROT’ N DE FALLA A TIERRA (CON TC DE SECUENCIA CERO) (51N</a:t>
            </a:r>
            <a:r>
              <a:rPr lang="es-MX" dirty="0" smtClean="0"/>
              <a:t>)</a:t>
            </a:r>
          </a:p>
          <a:p>
            <a:endParaRPr lang="es-MX" dirty="0"/>
          </a:p>
          <a:p>
            <a:r>
              <a:rPr lang="es-MX" b="1" dirty="0">
                <a:solidFill>
                  <a:srgbClr val="1109B7"/>
                </a:solidFill>
              </a:rPr>
              <a:t>PROTECCIONES  ADICIONALES  DEPENDIENDO  DE  LA  CRITICIDAD  </a:t>
            </a:r>
            <a:r>
              <a:rPr lang="es-MX" b="1" dirty="0" smtClean="0">
                <a:solidFill>
                  <a:srgbClr val="1109B7"/>
                </a:solidFill>
              </a:rPr>
              <a:t>DEL EQUIPO </a:t>
            </a:r>
            <a:r>
              <a:rPr lang="es-MX" b="1" dirty="0">
                <a:solidFill>
                  <a:srgbClr val="1109B7"/>
                </a:solidFill>
              </a:rPr>
              <a:t>Y CARGA MANEJADA</a:t>
            </a:r>
            <a:r>
              <a:rPr lang="es-MX" b="1" dirty="0" smtClean="0">
                <a:solidFill>
                  <a:srgbClr val="1109B7"/>
                </a:solidFill>
              </a:rPr>
              <a:t>.</a:t>
            </a:r>
          </a:p>
          <a:p>
            <a:endParaRPr lang="es-MX" dirty="0"/>
          </a:p>
          <a:p>
            <a:r>
              <a:rPr lang="es-MX" dirty="0"/>
              <a:t>·   PROTECCIÓN CONTRA CORRIENTES DESBALANCEADAS (46)</a:t>
            </a:r>
          </a:p>
          <a:p>
            <a:r>
              <a:rPr lang="es-MX" dirty="0"/>
              <a:t>·   ROTOR BLOQUEADO (51)</a:t>
            </a:r>
          </a:p>
          <a:p>
            <a:r>
              <a:rPr lang="es-MX" dirty="0"/>
              <a:t>·   ARRANQUES POR HORA </a:t>
            </a:r>
          </a:p>
          <a:p>
            <a:r>
              <a:rPr lang="es-MX" dirty="0"/>
              <a:t>·   BAJA CORRIENTE  (37)</a:t>
            </a:r>
          </a:p>
          <a:p>
            <a:r>
              <a:rPr lang="es-MX" dirty="0"/>
              <a:t>·   BAJO VOLTAJE EN EL </a:t>
            </a:r>
            <a:r>
              <a:rPr lang="es-MX" dirty="0" smtClean="0"/>
              <a:t>BUS</a:t>
            </a:r>
          </a:p>
          <a:p>
            <a:endParaRPr lang="es-MX" dirty="0"/>
          </a:p>
          <a:p>
            <a:endParaRPr lang="es-MX" dirty="0" smtClean="0"/>
          </a:p>
          <a:p>
            <a:endParaRPr lang="es-MX" dirty="0"/>
          </a:p>
          <a:p>
            <a:endParaRPr lang="es-MX" dirty="0" smtClean="0"/>
          </a:p>
          <a:p>
            <a:endParaRPr lang="es-MX" dirty="0"/>
          </a:p>
          <a:p>
            <a:endParaRPr lang="es-MX" dirty="0" smtClean="0"/>
          </a:p>
          <a:p>
            <a:endParaRPr lang="es-MX" dirty="0"/>
          </a:p>
        </p:txBody>
      </p:sp>
    </p:spTree>
    <p:extLst>
      <p:ext uri="{BB962C8B-B14F-4D97-AF65-F5344CB8AC3E}">
        <p14:creationId xmlns:p14="http://schemas.microsoft.com/office/powerpoint/2010/main" val="161524499"/>
      </p:ext>
    </p:extLst>
  </p:cSld>
  <p:clrMapOvr>
    <a:masterClrMapping/>
  </p:clrMapOvr>
  <p:transition>
    <p:wipe dir="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107504" y="612845"/>
            <a:ext cx="8928992" cy="6063198"/>
          </a:xfrm>
          <a:prstGeom prst="rect">
            <a:avLst/>
          </a:prstGeom>
        </p:spPr>
        <p:txBody>
          <a:bodyPr wrap="square">
            <a:spAutoFit/>
          </a:bodyPr>
          <a:lstStyle/>
          <a:p>
            <a:r>
              <a:rPr lang="es-MX" sz="2800" b="1" dirty="0">
                <a:solidFill>
                  <a:srgbClr val="00CC00"/>
                </a:solidFill>
              </a:rPr>
              <a:t>PARA MOTORES MAYORES DE 1500 </a:t>
            </a:r>
            <a:r>
              <a:rPr lang="es-MX" sz="2800" b="1" dirty="0" smtClean="0">
                <a:solidFill>
                  <a:srgbClr val="00CC00"/>
                </a:solidFill>
              </a:rPr>
              <a:t>HP</a:t>
            </a:r>
          </a:p>
          <a:p>
            <a:endParaRPr lang="es-MX" dirty="0"/>
          </a:p>
          <a:p>
            <a:r>
              <a:rPr lang="es-MX" dirty="0"/>
              <a:t>·   PROTECCIÓN CONTRA CORTOCIRCUITO (FUSIBLE O 50/51)</a:t>
            </a:r>
          </a:p>
          <a:p>
            <a:r>
              <a:rPr lang="es-MX" dirty="0"/>
              <a:t>·   PROTECCIÓN TERMICA (CONTRA SOBRECARGAS) (49)</a:t>
            </a:r>
          </a:p>
          <a:p>
            <a:r>
              <a:rPr lang="es-MX" dirty="0"/>
              <a:t>·   PROT’ N DE FALLA A TIERRA (CON TC DE SECUENCIA CERO) (51N)</a:t>
            </a:r>
          </a:p>
          <a:p>
            <a:r>
              <a:rPr lang="es-MX" dirty="0"/>
              <a:t>·   PROTECCION DIFERENCIAL  (87)</a:t>
            </a:r>
          </a:p>
          <a:p>
            <a:r>
              <a:rPr lang="es-MX" dirty="0"/>
              <a:t>·   PROTECCIÓN CONTRA CORRIENTES DESBALANCEADAS (46</a:t>
            </a:r>
            <a:r>
              <a:rPr lang="es-MX" dirty="0" smtClean="0"/>
              <a:t>)</a:t>
            </a:r>
          </a:p>
          <a:p>
            <a:endParaRPr lang="es-MX" dirty="0"/>
          </a:p>
          <a:p>
            <a:r>
              <a:rPr lang="es-MX" b="1" dirty="0">
                <a:solidFill>
                  <a:srgbClr val="1109B7"/>
                </a:solidFill>
              </a:rPr>
              <a:t>PROTECCIONES  ADICIONALES  DEPENDIENDO  DE  LA  CRITICIDAD  </a:t>
            </a:r>
            <a:r>
              <a:rPr lang="es-MX" b="1" dirty="0" smtClean="0">
                <a:solidFill>
                  <a:srgbClr val="1109B7"/>
                </a:solidFill>
              </a:rPr>
              <a:t>DEL EQUIPO </a:t>
            </a:r>
            <a:r>
              <a:rPr lang="es-MX" b="1" dirty="0">
                <a:solidFill>
                  <a:srgbClr val="1109B7"/>
                </a:solidFill>
              </a:rPr>
              <a:t>Y CARGA MANEJADA</a:t>
            </a:r>
            <a:r>
              <a:rPr lang="es-MX" b="1" dirty="0" smtClean="0">
                <a:solidFill>
                  <a:srgbClr val="1109B7"/>
                </a:solidFill>
              </a:rPr>
              <a:t>.</a:t>
            </a:r>
          </a:p>
          <a:p>
            <a:endParaRPr lang="es-MX" dirty="0"/>
          </a:p>
          <a:p>
            <a:r>
              <a:rPr lang="es-MX" dirty="0"/>
              <a:t>·   PROTECCIÓN CONTRA ROTOR BLOQUEADO (51)</a:t>
            </a:r>
          </a:p>
          <a:p>
            <a:r>
              <a:rPr lang="es-MX" dirty="0"/>
              <a:t>·   ARRANQUES POR HORA</a:t>
            </a:r>
          </a:p>
          <a:p>
            <a:r>
              <a:rPr lang="es-MX" dirty="0"/>
              <a:t>·   BAJA CORRIENTE (37)</a:t>
            </a:r>
          </a:p>
          <a:p>
            <a:r>
              <a:rPr lang="es-MX" dirty="0"/>
              <a:t>·   PROTECCIÓN CONTRA ALTA TEMPERATURA EN CHUMACERAS (38)</a:t>
            </a:r>
          </a:p>
          <a:p>
            <a:r>
              <a:rPr lang="es-MX" dirty="0"/>
              <a:t>·   BAJO VOLTAJE EN EL BUS (27</a:t>
            </a:r>
            <a:r>
              <a:rPr lang="es-MX" dirty="0" smtClean="0"/>
              <a:t>)</a:t>
            </a:r>
            <a:endParaRPr lang="es-MX" dirty="0"/>
          </a:p>
          <a:p>
            <a:endParaRPr lang="es-MX" dirty="0" smtClean="0"/>
          </a:p>
          <a:p>
            <a:endParaRPr lang="es-MX" dirty="0"/>
          </a:p>
          <a:p>
            <a:endParaRPr lang="es-MX" dirty="0" smtClean="0"/>
          </a:p>
          <a:p>
            <a:endParaRPr lang="es-MX" dirty="0"/>
          </a:p>
          <a:p>
            <a:endParaRPr lang="es-MX" dirty="0"/>
          </a:p>
        </p:txBody>
      </p:sp>
    </p:spTree>
    <p:extLst>
      <p:ext uri="{BB962C8B-B14F-4D97-AF65-F5344CB8AC3E}">
        <p14:creationId xmlns:p14="http://schemas.microsoft.com/office/powerpoint/2010/main" val="1013659378"/>
      </p:ext>
    </p:extLst>
  </p:cSld>
  <p:clrMapOvr>
    <a:masterClrMapping/>
  </p:clrMapOvr>
  <p:transition>
    <p:wipe dir="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0" y="116632"/>
            <a:ext cx="9108917" cy="830997"/>
          </a:xfrm>
          <a:prstGeom prst="rect">
            <a:avLst/>
          </a:prstGeom>
          <a:solidFill>
            <a:srgbClr val="FFFF00"/>
          </a:solidFill>
        </p:spPr>
        <p:txBody>
          <a:bodyPr wrap="square">
            <a:spAutoFit/>
          </a:bodyPr>
          <a:lstStyle/>
          <a:p>
            <a:pPr algn="ctr"/>
            <a:r>
              <a:rPr lang="es-MX" sz="2400" b="1" dirty="0">
                <a:solidFill>
                  <a:srgbClr val="FF0000"/>
                </a:solidFill>
              </a:rPr>
              <a:t>EJERCICIO:    ELABORAR  EL  </a:t>
            </a:r>
            <a:r>
              <a:rPr lang="es-MX" sz="2400" b="1" dirty="0" smtClean="0">
                <a:solidFill>
                  <a:srgbClr val="FF0000"/>
                </a:solidFill>
              </a:rPr>
              <a:t>UNIFILAR  </a:t>
            </a:r>
            <a:r>
              <a:rPr lang="es-MX" sz="2400" b="1" dirty="0">
                <a:solidFill>
                  <a:srgbClr val="FF0000"/>
                </a:solidFill>
              </a:rPr>
              <a:t>DE  LAS  PROTECCIONES  PARA  </a:t>
            </a:r>
            <a:r>
              <a:rPr lang="es-MX" sz="2400" b="1" dirty="0" smtClean="0">
                <a:solidFill>
                  <a:srgbClr val="FF0000"/>
                </a:solidFill>
              </a:rPr>
              <a:t>UN MOTOR </a:t>
            </a:r>
            <a:r>
              <a:rPr lang="es-MX" sz="2400" b="1" dirty="0">
                <a:solidFill>
                  <a:srgbClr val="FF0000"/>
                </a:solidFill>
              </a:rPr>
              <a:t>MAYOR DE 1500 HP.</a:t>
            </a:r>
          </a:p>
        </p:txBody>
      </p:sp>
    </p:spTree>
    <p:extLst>
      <p:ext uri="{BB962C8B-B14F-4D97-AF65-F5344CB8AC3E}">
        <p14:creationId xmlns:p14="http://schemas.microsoft.com/office/powerpoint/2010/main" val="3159803976"/>
      </p:ext>
    </p:extLst>
  </p:cSld>
  <p:clrMapOvr>
    <a:masterClrMapping/>
  </p:clrMapOvr>
  <p:transition>
    <p:wipe dir="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107504" y="474345"/>
            <a:ext cx="8856984" cy="5663089"/>
          </a:xfrm>
          <a:prstGeom prst="rect">
            <a:avLst/>
          </a:prstGeom>
        </p:spPr>
        <p:txBody>
          <a:bodyPr wrap="square">
            <a:spAutoFit/>
          </a:bodyPr>
          <a:lstStyle/>
          <a:p>
            <a:pPr algn="ctr"/>
            <a:r>
              <a:rPr lang="es-MX" sz="2800" b="1" dirty="0">
                <a:solidFill>
                  <a:srgbClr val="1109B7"/>
                </a:solidFill>
              </a:rPr>
              <a:t>DISPOSITIVOS DE PROTECCIÓN MULTIFUNCIÓN PARA </a:t>
            </a:r>
            <a:r>
              <a:rPr lang="es-MX" sz="2800" b="1" dirty="0" smtClean="0">
                <a:solidFill>
                  <a:srgbClr val="1109B7"/>
                </a:solidFill>
              </a:rPr>
              <a:t>MOTOR</a:t>
            </a:r>
          </a:p>
          <a:p>
            <a:endParaRPr lang="es-MX" dirty="0"/>
          </a:p>
          <a:p>
            <a:r>
              <a:rPr lang="es-MX" b="1" dirty="0">
                <a:solidFill>
                  <a:srgbClr val="C00000"/>
                </a:solidFill>
              </a:rPr>
              <a:t>GENERALMENTE  CUENTAN  CON  UNA  AMPLIA  GAMA  DE  </a:t>
            </a:r>
            <a:r>
              <a:rPr lang="es-MX" b="1" dirty="0" smtClean="0">
                <a:solidFill>
                  <a:srgbClr val="C00000"/>
                </a:solidFill>
              </a:rPr>
              <a:t>PROTECCIONES ENTRE </a:t>
            </a:r>
            <a:r>
              <a:rPr lang="es-MX" b="1" dirty="0">
                <a:solidFill>
                  <a:srgbClr val="C00000"/>
                </a:solidFill>
              </a:rPr>
              <a:t>LAS CUALES PODEMOS SELECCIONAR</a:t>
            </a:r>
            <a:r>
              <a:rPr lang="es-MX" b="1" dirty="0" smtClean="0">
                <a:solidFill>
                  <a:srgbClr val="C00000"/>
                </a:solidFill>
              </a:rPr>
              <a:t>:</a:t>
            </a:r>
          </a:p>
          <a:p>
            <a:endParaRPr lang="es-MX" dirty="0"/>
          </a:p>
          <a:p>
            <a:r>
              <a:rPr lang="es-MX" dirty="0"/>
              <a:t>·   PROTECCIÓN CONTRA CORTOCIRCUITO (50/51)</a:t>
            </a:r>
          </a:p>
          <a:p>
            <a:r>
              <a:rPr lang="es-MX" dirty="0"/>
              <a:t>·   PROTECCIÓN TERMICA (CONTRA SOBRECARGAS) (49)</a:t>
            </a:r>
          </a:p>
          <a:p>
            <a:r>
              <a:rPr lang="es-MX" dirty="0"/>
              <a:t>·   PROTECCIÓN DE FALLA A TIERRA (51N)</a:t>
            </a:r>
          </a:p>
          <a:p>
            <a:r>
              <a:rPr lang="es-MX" dirty="0"/>
              <a:t>·   PROTECCIÓN CONTRA CORRIENTES DESBALANCEADAS (46)</a:t>
            </a:r>
          </a:p>
          <a:p>
            <a:r>
              <a:rPr lang="es-MX" dirty="0"/>
              <a:t>·   PROTECCIÓN CONTRA ROTOR BLOQUEADO (51)</a:t>
            </a:r>
          </a:p>
          <a:p>
            <a:r>
              <a:rPr lang="es-MX" dirty="0"/>
              <a:t>·   TIEMPO EXCESIVO DE ARRANQUE </a:t>
            </a:r>
          </a:p>
          <a:p>
            <a:r>
              <a:rPr lang="es-MX" dirty="0"/>
              <a:t>·   ATASCAMIENTO DEL MOTOR  (JAMMING) </a:t>
            </a:r>
          </a:p>
          <a:p>
            <a:r>
              <a:rPr lang="es-MX" dirty="0"/>
              <a:t>·   NUMERO DE ARRANQUES POR HORA </a:t>
            </a:r>
          </a:p>
          <a:p>
            <a:r>
              <a:rPr lang="es-MX" dirty="0"/>
              <a:t>·   BAJA CORRIENTE (38)</a:t>
            </a:r>
          </a:p>
          <a:p>
            <a:r>
              <a:rPr lang="es-MX" dirty="0"/>
              <a:t>·   SECUENCIA  INCOMPLETA (48)</a:t>
            </a:r>
          </a:p>
          <a:p>
            <a:r>
              <a:rPr lang="es-MX" dirty="0"/>
              <a:t>·   PROTECCIÓN CONTRA ALTA TEMPERATURA EN CHUMACERAS (38</a:t>
            </a:r>
            <a:r>
              <a:rPr lang="es-MX" dirty="0" smtClean="0"/>
              <a:t>)</a:t>
            </a:r>
          </a:p>
          <a:p>
            <a:endParaRPr lang="es-MX" dirty="0"/>
          </a:p>
          <a:p>
            <a:endParaRPr lang="es-MX" dirty="0"/>
          </a:p>
        </p:txBody>
      </p:sp>
    </p:spTree>
    <p:extLst>
      <p:ext uri="{BB962C8B-B14F-4D97-AF65-F5344CB8AC3E}">
        <p14:creationId xmlns:p14="http://schemas.microsoft.com/office/powerpoint/2010/main" val="1459399699"/>
      </p:ext>
    </p:extLst>
  </p:cSld>
  <p:clrMapOvr>
    <a:masterClrMapping/>
  </p:clrMapOvr>
  <p:transition>
    <p:wipe dir="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0" y="-1049149"/>
            <a:ext cx="9144000" cy="8094524"/>
          </a:xfrm>
          <a:prstGeom prst="rect">
            <a:avLst/>
          </a:prstGeom>
        </p:spPr>
        <p:txBody>
          <a:bodyPr wrap="square">
            <a:spAutoFit/>
          </a:bodyPr>
          <a:lstStyle/>
          <a:p>
            <a:endParaRPr lang="es-MX" dirty="0" smtClean="0"/>
          </a:p>
          <a:p>
            <a:endParaRPr lang="es-MX" dirty="0"/>
          </a:p>
          <a:p>
            <a:endParaRPr lang="es-MX" dirty="0" smtClean="0"/>
          </a:p>
          <a:p>
            <a:endParaRPr lang="es-MX" dirty="0"/>
          </a:p>
          <a:p>
            <a:pPr algn="ctr"/>
            <a:r>
              <a:rPr lang="es-MX" sz="2800" b="1" dirty="0" smtClean="0">
                <a:solidFill>
                  <a:srgbClr val="00CC00"/>
                </a:solidFill>
              </a:rPr>
              <a:t> </a:t>
            </a:r>
            <a:r>
              <a:rPr lang="es-MX" sz="2400" b="1" dirty="0">
                <a:solidFill>
                  <a:srgbClr val="00CC00"/>
                </a:solidFill>
              </a:rPr>
              <a:t>PROTECCIONES COMÚNMENTE UTILIZADAS EN ESTA REFINERIA</a:t>
            </a:r>
            <a:r>
              <a:rPr lang="es-MX" sz="2400" b="1" dirty="0" smtClean="0">
                <a:solidFill>
                  <a:srgbClr val="00CC00"/>
                </a:solidFill>
              </a:rPr>
              <a:t>:</a:t>
            </a:r>
          </a:p>
          <a:p>
            <a:pPr algn="ctr"/>
            <a:endParaRPr lang="es-MX" sz="2400" b="1" dirty="0">
              <a:solidFill>
                <a:srgbClr val="00CC00"/>
              </a:solidFill>
            </a:endParaRPr>
          </a:p>
          <a:p>
            <a:r>
              <a:rPr lang="es-MX" b="1" dirty="0" smtClean="0">
                <a:solidFill>
                  <a:srgbClr val="FF0000"/>
                </a:solidFill>
              </a:rPr>
              <a:t>MOTORES  </a:t>
            </a:r>
            <a:r>
              <a:rPr lang="es-MX" b="1" dirty="0">
                <a:solidFill>
                  <a:srgbClr val="FF0000"/>
                </a:solidFill>
              </a:rPr>
              <a:t>DE  INDUCCIÓN  CONTROLADOS  POR  </a:t>
            </a:r>
            <a:r>
              <a:rPr lang="es-MX" b="1" dirty="0" smtClean="0">
                <a:solidFill>
                  <a:srgbClr val="FF0000"/>
                </a:solidFill>
              </a:rPr>
              <a:t>ARRANCADORES ANTIGUOS </a:t>
            </a:r>
            <a:r>
              <a:rPr lang="es-MX" b="1" dirty="0">
                <a:solidFill>
                  <a:srgbClr val="FF0000"/>
                </a:solidFill>
              </a:rPr>
              <a:t>(MÁS DE 10 AÑOS</a:t>
            </a:r>
            <a:r>
              <a:rPr lang="es-MX" b="1" dirty="0" smtClean="0">
                <a:solidFill>
                  <a:srgbClr val="FF0000"/>
                </a:solidFill>
              </a:rPr>
              <a:t>)</a:t>
            </a:r>
          </a:p>
          <a:p>
            <a:endParaRPr lang="es-MX" dirty="0"/>
          </a:p>
          <a:p>
            <a:r>
              <a:rPr lang="es-MX" dirty="0"/>
              <a:t>·   PROTECCIÓN  CONTRA  CORTOCIRCUITO  (LA  PROPORCIONA  </a:t>
            </a:r>
            <a:r>
              <a:rPr lang="es-MX" dirty="0" smtClean="0"/>
              <a:t>EL FUSIBLE </a:t>
            </a:r>
            <a:r>
              <a:rPr lang="es-MX" dirty="0"/>
              <a:t>LIMITADOR DE </a:t>
            </a:r>
            <a:endParaRPr lang="es-MX" dirty="0" smtClean="0"/>
          </a:p>
          <a:p>
            <a:r>
              <a:rPr lang="es-MX" dirty="0"/>
              <a:t> </a:t>
            </a:r>
            <a:r>
              <a:rPr lang="es-MX" dirty="0" smtClean="0"/>
              <a:t>   CORRIENTE</a:t>
            </a:r>
            <a:r>
              <a:rPr lang="es-MX" dirty="0"/>
              <a:t>)</a:t>
            </a:r>
          </a:p>
          <a:p>
            <a:r>
              <a:rPr lang="es-MX" dirty="0"/>
              <a:t>·   PROTECCIÓN TERMICA (CONTRA SOBRECARGAS) </a:t>
            </a:r>
          </a:p>
          <a:p>
            <a:r>
              <a:rPr lang="es-MX" dirty="0"/>
              <a:t>·   PROTECCIÓN DE FALLA A </a:t>
            </a:r>
            <a:r>
              <a:rPr lang="es-MX" dirty="0" smtClean="0"/>
              <a:t>TIERRA</a:t>
            </a:r>
          </a:p>
          <a:p>
            <a:endParaRPr lang="es-MX" dirty="0"/>
          </a:p>
          <a:p>
            <a:pPr algn="just"/>
            <a:r>
              <a:rPr lang="es-MX" b="1" dirty="0" smtClean="0">
                <a:solidFill>
                  <a:srgbClr val="C00000"/>
                </a:solidFill>
              </a:rPr>
              <a:t>MOTORES  </a:t>
            </a:r>
            <a:r>
              <a:rPr lang="es-MX" b="1" dirty="0">
                <a:solidFill>
                  <a:srgbClr val="C00000"/>
                </a:solidFill>
              </a:rPr>
              <a:t>DE  INDUCCIÓN  CONTROLADOS  POR  </a:t>
            </a:r>
            <a:r>
              <a:rPr lang="es-MX" b="1" dirty="0" smtClean="0">
                <a:solidFill>
                  <a:srgbClr val="C00000"/>
                </a:solidFill>
              </a:rPr>
              <a:t>ARRANCADORES RECIENTES </a:t>
            </a:r>
            <a:r>
              <a:rPr lang="es-MX" b="1" dirty="0">
                <a:solidFill>
                  <a:srgbClr val="C00000"/>
                </a:solidFill>
              </a:rPr>
              <a:t>(MENOS DE 10 AÑOS) (EXCEPTO BUS “ A”  Y “ B”  DE TERMO 3</a:t>
            </a:r>
            <a:r>
              <a:rPr lang="es-MX" b="1" dirty="0" smtClean="0">
                <a:solidFill>
                  <a:srgbClr val="C00000"/>
                </a:solidFill>
              </a:rPr>
              <a:t>). CUENTAN  </a:t>
            </a:r>
            <a:r>
              <a:rPr lang="es-MX" b="1" dirty="0">
                <a:solidFill>
                  <a:srgbClr val="C00000"/>
                </a:solidFill>
              </a:rPr>
              <a:t>CON  PROTECCIÓN  MULTIFUNCIÓN,  GENERALMENTE  CON  </a:t>
            </a:r>
            <a:r>
              <a:rPr lang="es-MX" b="1" dirty="0" smtClean="0">
                <a:solidFill>
                  <a:srgbClr val="C00000"/>
                </a:solidFill>
              </a:rPr>
              <a:t>LAS SIGUIENTES </a:t>
            </a:r>
            <a:r>
              <a:rPr lang="es-MX" b="1" dirty="0">
                <a:solidFill>
                  <a:srgbClr val="C00000"/>
                </a:solidFill>
              </a:rPr>
              <a:t>PROTECCIONES DADAS DE ALTA</a:t>
            </a:r>
            <a:r>
              <a:rPr lang="es-MX" b="1" dirty="0" smtClean="0">
                <a:solidFill>
                  <a:srgbClr val="C00000"/>
                </a:solidFill>
              </a:rPr>
              <a:t>.</a:t>
            </a:r>
          </a:p>
          <a:p>
            <a:endParaRPr lang="es-MX" dirty="0"/>
          </a:p>
          <a:p>
            <a:r>
              <a:rPr lang="es-MX" dirty="0"/>
              <a:t>·   PROTECCIÓN  CONTRA  CORTOCIRCUITO  (LA  PROPORCIONA  </a:t>
            </a:r>
            <a:r>
              <a:rPr lang="es-MX" dirty="0" smtClean="0"/>
              <a:t>EL FUSIBLE </a:t>
            </a:r>
            <a:r>
              <a:rPr lang="es-MX" dirty="0"/>
              <a:t>LIMITADOR DE </a:t>
            </a:r>
            <a:endParaRPr lang="es-MX" dirty="0" smtClean="0"/>
          </a:p>
          <a:p>
            <a:r>
              <a:rPr lang="es-MX" dirty="0"/>
              <a:t> </a:t>
            </a:r>
            <a:r>
              <a:rPr lang="es-MX" dirty="0" smtClean="0"/>
              <a:t>   CORRIENTE</a:t>
            </a:r>
            <a:r>
              <a:rPr lang="es-MX" dirty="0"/>
              <a:t>)</a:t>
            </a:r>
          </a:p>
          <a:p>
            <a:r>
              <a:rPr lang="es-MX" dirty="0"/>
              <a:t>·   PROTECCIÓN TERMICA (CONTRA SOBRECARGAS) </a:t>
            </a:r>
          </a:p>
          <a:p>
            <a:r>
              <a:rPr lang="es-MX" dirty="0"/>
              <a:t>·   PROTECCIÓN DE FALLA A TIERRA</a:t>
            </a:r>
          </a:p>
          <a:p>
            <a:r>
              <a:rPr lang="es-MX" dirty="0"/>
              <a:t>·   PROTECCIÓN CONTRA CORRIENTES DESBALANCEADAS</a:t>
            </a:r>
          </a:p>
          <a:p>
            <a:r>
              <a:rPr lang="es-MX" dirty="0"/>
              <a:t>·   PROTECCIÓN CONTRA ROTOR BLOQUEADO</a:t>
            </a:r>
          </a:p>
          <a:p>
            <a:r>
              <a:rPr lang="es-MX" dirty="0"/>
              <a:t>·   TIEMPO EXCESIVO DE ARRANQUE</a:t>
            </a:r>
          </a:p>
          <a:p>
            <a:r>
              <a:rPr lang="es-MX" dirty="0"/>
              <a:t>·   ATASCAMIENTO DEL MOTOR  (JAMMING)</a:t>
            </a:r>
          </a:p>
          <a:p>
            <a:r>
              <a:rPr lang="es-MX" dirty="0"/>
              <a:t>·   NUMERO DE ARRANQUES POR HORA</a:t>
            </a:r>
          </a:p>
          <a:p>
            <a:r>
              <a:rPr lang="es-MX" dirty="0"/>
              <a:t>·   BAJA CORRIENTE (GENERALMENTE BLOQUEADA)</a:t>
            </a:r>
          </a:p>
        </p:txBody>
      </p:sp>
    </p:spTree>
    <p:extLst>
      <p:ext uri="{BB962C8B-B14F-4D97-AF65-F5344CB8AC3E}">
        <p14:creationId xmlns:p14="http://schemas.microsoft.com/office/powerpoint/2010/main" val="3330218665"/>
      </p:ext>
    </p:extLst>
  </p:cSld>
  <p:clrMapOvr>
    <a:masterClrMapping/>
  </p:clrMapOvr>
  <p:transition>
    <p:wipe dir="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2780928"/>
            <a:ext cx="8229600" cy="1143000"/>
          </a:xfrm>
          <a:solidFill>
            <a:srgbClr val="00CC00"/>
          </a:solidFill>
        </p:spPr>
        <p:txBody>
          <a:bodyPr>
            <a:normAutofit/>
          </a:bodyPr>
          <a:lstStyle/>
          <a:p>
            <a:r>
              <a:rPr lang="es-MX" sz="5400" b="1" dirty="0" smtClean="0">
                <a:solidFill>
                  <a:srgbClr val="C00000"/>
                </a:solidFill>
                <a:latin typeface="Bauhaus 93" panose="04030905020B02020C02" pitchFamily="82" charset="0"/>
              </a:rPr>
              <a:t>AJUSTES TÍPICOS</a:t>
            </a:r>
            <a:endParaRPr lang="es-MX" sz="5400" b="1" dirty="0">
              <a:solidFill>
                <a:srgbClr val="C00000"/>
              </a:solidFill>
              <a:latin typeface="Bauhaus 93" panose="04030905020B02020C02" pitchFamily="82" charset="0"/>
            </a:endParaRP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953968177"/>
      </p:ext>
    </p:extLst>
  </p:cSld>
  <p:clrMapOvr>
    <a:masterClrMapping/>
  </p:clrMapOvr>
  <p:transition>
    <p:wipe dir="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a:blip r:embed="rId2"/>
          <a:stretch>
            <a:fillRect/>
          </a:stretch>
        </p:blipFill>
        <p:spPr>
          <a:xfrm>
            <a:off x="107504" y="548680"/>
            <a:ext cx="9036496" cy="5807669"/>
          </a:xfrm>
          <a:prstGeom prst="rect">
            <a:avLst/>
          </a:prstGeom>
        </p:spPr>
      </p:pic>
    </p:spTree>
    <p:extLst>
      <p:ext uri="{BB962C8B-B14F-4D97-AF65-F5344CB8AC3E}">
        <p14:creationId xmlns:p14="http://schemas.microsoft.com/office/powerpoint/2010/main" val="2658170236"/>
      </p:ext>
    </p:extLst>
  </p:cSld>
  <p:clrMapOvr>
    <a:masterClrMapping/>
  </p:clrMapOvr>
  <p:transition>
    <p:wipe dir="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rotWithShape="1">
          <a:blip r:embed="rId2"/>
          <a:srcRect t="2391"/>
          <a:stretch/>
        </p:blipFill>
        <p:spPr>
          <a:xfrm>
            <a:off x="0" y="476672"/>
            <a:ext cx="9144000" cy="5879678"/>
          </a:xfrm>
          <a:prstGeom prst="rect">
            <a:avLst/>
          </a:prstGeom>
        </p:spPr>
      </p:pic>
    </p:spTree>
    <p:extLst>
      <p:ext uri="{BB962C8B-B14F-4D97-AF65-F5344CB8AC3E}">
        <p14:creationId xmlns:p14="http://schemas.microsoft.com/office/powerpoint/2010/main" val="2001916714"/>
      </p:ext>
    </p:extLst>
  </p:cSld>
  <p:clrMapOvr>
    <a:masterClrMapping/>
  </p:clrMapOvr>
  <p:transition>
    <p:wipe dir="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88640"/>
            <a:ext cx="8856984" cy="3168352"/>
          </a:xfrm>
        </p:spPr>
        <p:txBody>
          <a:bodyPr>
            <a:noAutofit/>
          </a:bodyPr>
          <a:lstStyle/>
          <a:p>
            <a:pPr algn="l"/>
            <a:r>
              <a:rPr lang="es-MX" sz="2000" b="1" dirty="0" smtClean="0">
                <a:solidFill>
                  <a:srgbClr val="FF0000"/>
                </a:solidFill>
              </a:rPr>
              <a:t>Problema:</a:t>
            </a:r>
            <a:r>
              <a:rPr lang="es-MX" sz="2000" dirty="0" smtClean="0"/>
              <a:t> Dibujar la curva de perfil de arranque de un motor de inducción jaula de ardilla de las siguientes características:</a:t>
            </a:r>
            <a:br>
              <a:rPr lang="es-MX" sz="2000" dirty="0" smtClean="0"/>
            </a:br>
            <a:r>
              <a:rPr lang="es-MX" sz="2000" dirty="0" smtClean="0"/>
              <a:t>HP= 350</a:t>
            </a:r>
            <a:br>
              <a:rPr lang="es-MX" sz="2000" dirty="0" smtClean="0"/>
            </a:br>
            <a:r>
              <a:rPr lang="es-MX" sz="2000" dirty="0" smtClean="0"/>
              <a:t>V=4,160 </a:t>
            </a:r>
            <a:br>
              <a:rPr lang="es-MX" sz="2000" dirty="0" smtClean="0"/>
            </a:br>
            <a:r>
              <a:rPr lang="es-MX" sz="2000" dirty="0" smtClean="0"/>
              <a:t>In=44.5 A , </a:t>
            </a:r>
            <a:r>
              <a:rPr lang="es-MX" sz="2000" dirty="0" smtClean="0">
                <a:solidFill>
                  <a:srgbClr val="000099"/>
                </a:solidFill>
              </a:rPr>
              <a:t>10 seg&lt;t&lt;1000 seg</a:t>
            </a:r>
            <a:r>
              <a:rPr lang="es-MX" sz="2000" dirty="0" smtClean="0"/>
              <a:t/>
            </a:r>
            <a:br>
              <a:rPr lang="es-MX" sz="2000" dirty="0" smtClean="0"/>
            </a:br>
            <a:r>
              <a:rPr lang="es-MX" sz="2000" dirty="0" smtClean="0"/>
              <a:t>I arranque=6In=267 A, </a:t>
            </a:r>
            <a:r>
              <a:rPr lang="es-MX" sz="2000" dirty="0" smtClean="0">
                <a:solidFill>
                  <a:srgbClr val="000099"/>
                </a:solidFill>
              </a:rPr>
              <a:t>0.1seg&lt;t&lt;10seg</a:t>
            </a:r>
            <a:r>
              <a:rPr lang="es-MX" sz="2000" dirty="0" smtClean="0"/>
              <a:t/>
            </a:r>
            <a:br>
              <a:rPr lang="es-MX" sz="2000" dirty="0" smtClean="0"/>
            </a:br>
            <a:r>
              <a:rPr lang="es-MX" sz="2000" dirty="0" smtClean="0"/>
              <a:t>I magnetización=1.76 Iarranque= 467.25 A, </a:t>
            </a:r>
            <a:r>
              <a:rPr lang="es-MX" sz="2000" dirty="0" smtClean="0">
                <a:solidFill>
                  <a:srgbClr val="000099"/>
                </a:solidFill>
              </a:rPr>
              <a:t>0seg&lt;t&lt;0.1seg</a:t>
            </a:r>
            <a:r>
              <a:rPr lang="es-MX" sz="2000" dirty="0" smtClean="0"/>
              <a:t/>
            </a:r>
            <a:br>
              <a:rPr lang="es-MX" sz="2000" dirty="0" smtClean="0"/>
            </a:br>
            <a:r>
              <a:rPr lang="es-MX" sz="2000" dirty="0" smtClean="0"/>
              <a:t>Tiempo de aceleración: 10 segundos</a:t>
            </a:r>
            <a:br>
              <a:rPr lang="es-MX" sz="2000" dirty="0" smtClean="0"/>
            </a:br>
            <a:r>
              <a:rPr lang="es-MX" sz="2000" dirty="0" smtClean="0"/>
              <a:t>Tiempo máximo permitido de atascamiento= 20 segundos</a:t>
            </a:r>
            <a:br>
              <a:rPr lang="es-MX" sz="2000" dirty="0" smtClean="0"/>
            </a:br>
            <a:r>
              <a:rPr lang="es-MX" sz="2000" dirty="0" smtClean="0"/>
              <a:t>Temperatura = 40°c</a:t>
            </a:r>
            <a:endParaRPr lang="es-ES" sz="2000" dirty="0"/>
          </a:p>
        </p:txBody>
      </p:sp>
      <p:sp>
        <p:nvSpPr>
          <p:cNvPr id="3" name="2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340768"/>
            <a:ext cx="8856984" cy="4428207"/>
          </a:xfrm>
        </p:spPr>
        <p:txBody>
          <a:bodyPr>
            <a:normAutofit/>
          </a:bodyPr>
          <a:lstStyle/>
          <a:p>
            <a:r>
              <a:rPr lang="es-ES" sz="2000" cap="none" dirty="0" smtClean="0"/>
              <a:t>Las curvas características corriente-tiempo de estos fusibles se designan como </a:t>
            </a:r>
            <a:r>
              <a:rPr lang="es-ES" sz="2000" cap="none" dirty="0" err="1" smtClean="0"/>
              <a:t>nR</a:t>
            </a:r>
            <a:r>
              <a:rPr lang="es-ES" sz="2000" cap="none" dirty="0" smtClean="0"/>
              <a:t>, donde "n" corresponde al indicador de corriente.</a:t>
            </a:r>
            <a:r>
              <a:rPr lang="es-ES" sz="2000" dirty="0" smtClean="0"/>
              <a:t/>
            </a:r>
            <a:br>
              <a:rPr lang="es-ES" sz="2000" dirty="0" smtClean="0"/>
            </a:br>
            <a:r>
              <a:rPr lang="es-ES" sz="2000" dirty="0" smtClean="0"/>
              <a:t/>
            </a:r>
            <a:br>
              <a:rPr lang="es-ES" sz="2000" dirty="0" smtClean="0"/>
            </a:br>
            <a:r>
              <a:rPr lang="es-ES" sz="2000" cap="none" dirty="0" smtClean="0"/>
              <a:t>Según lo establecido por las normas, los fusibles con denominación “R" deben interrumpir corrientes de cortocircuito con tiempos de fusión menores a 100 </a:t>
            </a:r>
            <a:r>
              <a:rPr lang="es-ES" sz="2000" cap="none" dirty="0" err="1" smtClean="0"/>
              <a:t>seg</a:t>
            </a:r>
            <a:r>
              <a:rPr lang="es-ES" sz="2000" cap="none" dirty="0" smtClean="0"/>
              <a:t>., mientras que para una intensidad de corriente igual a 100 n, el tiempo de fusión estará comprendido entre 15 y 35 segundos.</a:t>
            </a:r>
            <a:br>
              <a:rPr lang="es-ES" sz="2000" cap="none" dirty="0" smtClean="0"/>
            </a:br>
            <a:r>
              <a:rPr lang="es-ES" sz="2000" cap="none" dirty="0" smtClean="0"/>
              <a:t>Las corrientes nominales correspondientes a cada curva </a:t>
            </a:r>
            <a:r>
              <a:rPr lang="es-ES" sz="2000" cap="none" dirty="0" err="1" smtClean="0"/>
              <a:t>Nr</a:t>
            </a:r>
            <a:r>
              <a:rPr lang="es-ES" sz="2000" cap="none" dirty="0" smtClean="0"/>
              <a:t> son las indicadas en la segunda columna de la tabla 1, mientras que la correspondiente corriente de fusión para 15 &lt; </a:t>
            </a:r>
            <a:r>
              <a:rPr lang="es-ES" sz="2000" cap="none" dirty="0" err="1" smtClean="0"/>
              <a:t>ts</a:t>
            </a:r>
            <a:r>
              <a:rPr lang="es-ES" sz="2000" cap="none" dirty="0" smtClean="0"/>
              <a:t> &lt; 35 </a:t>
            </a:r>
            <a:r>
              <a:rPr lang="es-ES" sz="2000" cap="none" dirty="0" err="1" smtClean="0"/>
              <a:t>seg</a:t>
            </a:r>
            <a:r>
              <a:rPr lang="es-ES" sz="2000" cap="none" dirty="0" smtClean="0"/>
              <a:t>. (100 x n ) se indica en la tercera columna.</a:t>
            </a:r>
            <a:endParaRPr lang="es-ES" sz="2000" dirty="0"/>
          </a:p>
        </p:txBody>
      </p:sp>
      <p:sp>
        <p:nvSpPr>
          <p:cNvPr id="3" name="2 Marcador de texto"/>
          <p:cNvSpPr>
            <a:spLocks noGrp="1"/>
          </p:cNvSpPr>
          <p:nvPr>
            <p:ph type="body" idx="1"/>
          </p:nvPr>
        </p:nvSpPr>
        <p:spPr>
          <a:xfrm>
            <a:off x="722313" y="188641"/>
            <a:ext cx="7772400" cy="792087"/>
          </a:xfrm>
          <a:solidFill>
            <a:srgbClr val="00CC00"/>
          </a:solidFill>
        </p:spPr>
        <p:txBody>
          <a:bodyPr>
            <a:normAutofit/>
          </a:bodyPr>
          <a:lstStyle/>
          <a:p>
            <a:pPr algn="ctr"/>
            <a:r>
              <a:rPr lang="es-ES" sz="4400" b="1" dirty="0" smtClean="0">
                <a:solidFill>
                  <a:srgbClr val="FF0000"/>
                </a:solidFill>
              </a:rPr>
              <a:t>FUSIBLES TIPO "R"</a:t>
            </a:r>
            <a:endParaRPr lang="es-ES" sz="4400" b="1" dirty="0">
              <a:solidFill>
                <a:srgbClr val="FF0000"/>
              </a:solidFill>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83568" y="1097091"/>
            <a:ext cx="8280919" cy="5256584"/>
          </a:xfrm>
          <a:prstGeom prst="rect">
            <a:avLst/>
          </a:prstGeom>
          <a:noFill/>
          <a:ln w="9525">
            <a:noFill/>
            <a:miter lim="800000"/>
            <a:headEnd/>
            <a:tailEnd/>
          </a:ln>
        </p:spPr>
      </p:pic>
      <p:sp>
        <p:nvSpPr>
          <p:cNvPr id="3" name="2 Rectángulo"/>
          <p:cNvSpPr/>
          <p:nvPr/>
        </p:nvSpPr>
        <p:spPr>
          <a:xfrm>
            <a:off x="0" y="0"/>
            <a:ext cx="8604448" cy="830997"/>
          </a:xfrm>
          <a:prstGeom prst="rect">
            <a:avLst/>
          </a:prstGeom>
          <a:solidFill>
            <a:srgbClr val="00CC00"/>
          </a:solidFill>
        </p:spPr>
        <p:txBody>
          <a:bodyPr wrap="square">
            <a:spAutoFit/>
          </a:bodyPr>
          <a:lstStyle/>
          <a:p>
            <a:pPr algn="ctr"/>
            <a:r>
              <a:rPr lang="es-ES" sz="2400" b="1" dirty="0" smtClean="0">
                <a:solidFill>
                  <a:srgbClr val="FF0000"/>
                </a:solidFill>
              </a:rPr>
              <a:t>Corrientes nominales y de fusión para fusibles con denominación "R"</a:t>
            </a:r>
            <a:endParaRPr lang="es-ES" sz="2400" b="1" dirty="0">
              <a:solidFill>
                <a:srgbClr val="FF0000"/>
              </a:solidFill>
            </a:endParaRPr>
          </a:p>
        </p:txBody>
      </p:sp>
      <p:sp>
        <p:nvSpPr>
          <p:cNvPr id="4" name="3 Marcador de pie de página"/>
          <p:cNvSpPr>
            <a:spLocks noGrp="1"/>
          </p:cNvSpPr>
          <p:nvPr>
            <p:ph type="ftr" sz="quarter" idx="11"/>
          </p:nvPr>
        </p:nvSpPr>
        <p:spPr>
          <a:xfrm>
            <a:off x="3124200" y="6381328"/>
            <a:ext cx="2895600" cy="340147"/>
          </a:xfrm>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5" y="1052736"/>
            <a:ext cx="8856983" cy="4716239"/>
          </a:xfrm>
        </p:spPr>
        <p:txBody>
          <a:bodyPr>
            <a:normAutofit fontScale="90000"/>
          </a:bodyPr>
          <a:lstStyle/>
          <a:p>
            <a:r>
              <a:rPr lang="es-ES" sz="2400" dirty="0" smtClean="0"/>
              <a:t>Para determinar el indicador "n":</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000" dirty="0" smtClean="0"/>
              <a:t>Este método presupone que el tiempo de arranque del motor no será mayor a 15 - 35 </a:t>
            </a:r>
            <a:r>
              <a:rPr lang="es-ES" sz="2000" dirty="0" err="1" smtClean="0"/>
              <a:t>seg</a:t>
            </a:r>
            <a:r>
              <a:rPr lang="es-ES" sz="2000" dirty="0" smtClean="0"/>
              <a:t>. Para tiempos de arranque mayores, seleccione un fusible de la siguiente curva.</a:t>
            </a:r>
            <a:br>
              <a:rPr lang="es-ES" sz="2000" dirty="0" smtClean="0"/>
            </a:br>
            <a:endParaRPr lang="es-ES" sz="2000" dirty="0"/>
          </a:p>
        </p:txBody>
      </p:sp>
      <p:sp>
        <p:nvSpPr>
          <p:cNvPr id="3" name="2 Marcador de texto"/>
          <p:cNvSpPr>
            <a:spLocks noGrp="1"/>
          </p:cNvSpPr>
          <p:nvPr>
            <p:ph type="body" idx="1"/>
          </p:nvPr>
        </p:nvSpPr>
        <p:spPr>
          <a:xfrm>
            <a:off x="107505" y="1"/>
            <a:ext cx="9036496" cy="476672"/>
          </a:xfrm>
          <a:solidFill>
            <a:srgbClr val="00CC00"/>
          </a:solidFill>
        </p:spPr>
        <p:txBody>
          <a:bodyPr>
            <a:noAutofit/>
          </a:bodyPr>
          <a:lstStyle/>
          <a:p>
            <a:pPr algn="ctr"/>
            <a:r>
              <a:rPr lang="es-ES" sz="2800" b="1" dirty="0" smtClean="0">
                <a:solidFill>
                  <a:srgbClr val="FF0000"/>
                </a:solidFill>
              </a:rPr>
              <a:t>METODO RAPIDO PARA LA SELECCION DE FUSIBLES "R"</a:t>
            </a:r>
            <a:endParaRPr lang="es-ES" sz="2800" dirty="0">
              <a:solidFill>
                <a:srgbClr val="FF0000"/>
              </a:solidFill>
            </a:endParaRPr>
          </a:p>
        </p:txBody>
      </p:sp>
      <p:pic>
        <p:nvPicPr>
          <p:cNvPr id="2050" name="Picture 2"/>
          <p:cNvPicPr>
            <a:picLocks noChangeAspect="1" noChangeArrowheads="1"/>
          </p:cNvPicPr>
          <p:nvPr/>
        </p:nvPicPr>
        <p:blipFill>
          <a:blip r:embed="rId2" cstate="print"/>
          <a:srcRect/>
          <a:stretch>
            <a:fillRect/>
          </a:stretch>
        </p:blipFill>
        <p:spPr bwMode="auto">
          <a:xfrm>
            <a:off x="611560" y="2549847"/>
            <a:ext cx="7704856" cy="1887265"/>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
            <a:ext cx="9144000" cy="1412776"/>
          </a:xfrm>
          <a:solidFill>
            <a:srgbClr val="FFFF00"/>
          </a:solidFill>
        </p:spPr>
        <p:txBody>
          <a:bodyPr>
            <a:normAutofit fontScale="90000"/>
          </a:bodyPr>
          <a:lstStyle/>
          <a:p>
            <a:pPr algn="l"/>
            <a:r>
              <a:rPr lang="es-ES" sz="2000" b="1" dirty="0" smtClean="0"/>
              <a:t>Calcular y trazar la curva de arranque</a:t>
            </a:r>
            <a:r>
              <a:rPr lang="es-ES" sz="2000" b="1" dirty="0"/>
              <a:t> para un motor trifásico de 300 HP, 4160 </a:t>
            </a:r>
            <a:r>
              <a:rPr lang="es-ES" sz="2000" b="1" dirty="0" smtClean="0"/>
              <a:t>V,60 Hz, corriente </a:t>
            </a:r>
            <a:r>
              <a:rPr lang="es-ES" sz="2000" b="1" dirty="0"/>
              <a:t>nominal de 41 A, </a:t>
            </a:r>
            <a:r>
              <a:rPr lang="es-ES" sz="2000" b="1" dirty="0" smtClean="0"/>
              <a:t>la curva del fusible limitador de corriente tipo “R”. La Corriente de rotor bloqueado  de 6 veces la corriente nominal y determine los ajustes para la protección contra sobrecarga y cortocircuito utilizando un relevador  tipo CO-11 </a:t>
            </a:r>
            <a:endParaRPr lang="es-ES" sz="2000" b="1" dirty="0"/>
          </a:p>
        </p:txBody>
      </p:sp>
      <p:sp>
        <p:nvSpPr>
          <p:cNvPr id="3" name="2 Subtítulo"/>
          <p:cNvSpPr>
            <a:spLocks noGrp="1"/>
          </p:cNvSpPr>
          <p:nvPr>
            <p:ph type="subTitle" idx="1"/>
          </p:nvPr>
        </p:nvSpPr>
        <p:spPr>
          <a:xfrm>
            <a:off x="179512" y="1700808"/>
            <a:ext cx="8784976" cy="4824536"/>
          </a:xfrm>
        </p:spPr>
        <p:txBody>
          <a:bodyPr>
            <a:normAutofit fontScale="92500" lnSpcReduction="10000"/>
          </a:bodyPr>
          <a:lstStyle/>
          <a:p>
            <a:r>
              <a:rPr lang="es-ES" sz="2400" dirty="0" smtClean="0">
                <a:solidFill>
                  <a:srgbClr val="FF0000"/>
                </a:solidFill>
              </a:rPr>
              <a:t>SOLUCION</a:t>
            </a:r>
          </a:p>
          <a:p>
            <a:pPr marL="457200" indent="-457200" algn="l">
              <a:buAutoNum type="arabicPeriod"/>
            </a:pPr>
            <a:r>
              <a:rPr lang="es-ES" sz="2400" dirty="0" smtClean="0">
                <a:solidFill>
                  <a:srgbClr val="FF0000"/>
                </a:solidFill>
              </a:rPr>
              <a:t>Calcule los limites de protección del motor para dibujar la curva de arranque:</a:t>
            </a:r>
          </a:p>
          <a:p>
            <a:pPr marL="457200" indent="-457200" algn="l">
              <a:buFont typeface="Arial" pitchFamily="34" charset="0"/>
              <a:buChar char="•"/>
            </a:pPr>
            <a:r>
              <a:rPr lang="es-ES" sz="2000" dirty="0" smtClean="0">
                <a:solidFill>
                  <a:srgbClr val="FF0000"/>
                </a:solidFill>
              </a:rPr>
              <a:t>Corriente a plena carga = 41 A  , </a:t>
            </a:r>
            <a:r>
              <a:rPr lang="es-ES" sz="2000" dirty="0" smtClean="0">
                <a:solidFill>
                  <a:srgbClr val="000099"/>
                </a:solidFill>
              </a:rPr>
              <a:t>10 s&lt;t&lt;1000 s</a:t>
            </a:r>
          </a:p>
          <a:p>
            <a:pPr marL="457200" indent="-457200" algn="l">
              <a:buFont typeface="Arial" pitchFamily="34" charset="0"/>
              <a:buChar char="•"/>
            </a:pPr>
            <a:r>
              <a:rPr lang="es-ES" sz="2000" dirty="0" smtClean="0">
                <a:solidFill>
                  <a:srgbClr val="FF0000"/>
                </a:solidFill>
              </a:rPr>
              <a:t>Corriente de arranque = 6Ipc= 6x41= 246 A, </a:t>
            </a:r>
            <a:r>
              <a:rPr lang="es-ES" sz="2000" dirty="0" smtClean="0">
                <a:solidFill>
                  <a:srgbClr val="000099"/>
                </a:solidFill>
              </a:rPr>
              <a:t>0.1 s&lt;t&lt;10 s</a:t>
            </a:r>
          </a:p>
          <a:p>
            <a:pPr marL="457200" indent="-457200" algn="l">
              <a:buFont typeface="Arial" pitchFamily="34" charset="0"/>
              <a:buChar char="•"/>
            </a:pPr>
            <a:r>
              <a:rPr lang="es-ES" sz="2000" dirty="0" smtClean="0">
                <a:solidFill>
                  <a:srgbClr val="FF0000"/>
                </a:solidFill>
              </a:rPr>
              <a:t>Corriente de magnetización=1.76 </a:t>
            </a:r>
            <a:r>
              <a:rPr lang="es-ES" sz="2000" dirty="0" err="1" smtClean="0">
                <a:solidFill>
                  <a:srgbClr val="FF0000"/>
                </a:solidFill>
              </a:rPr>
              <a:t>Ia</a:t>
            </a:r>
            <a:r>
              <a:rPr lang="es-ES" sz="2000" dirty="0" smtClean="0">
                <a:solidFill>
                  <a:srgbClr val="FF0000"/>
                </a:solidFill>
              </a:rPr>
              <a:t>= 1.76x246= 432.96 A, </a:t>
            </a:r>
            <a:r>
              <a:rPr lang="es-ES" sz="2000" dirty="0" smtClean="0">
                <a:solidFill>
                  <a:srgbClr val="000099"/>
                </a:solidFill>
              </a:rPr>
              <a:t>0 s&lt;t&lt;0.1s</a:t>
            </a:r>
          </a:p>
          <a:p>
            <a:pPr marL="457200" indent="-457200" algn="l"/>
            <a:r>
              <a:rPr lang="es-ES" sz="2000" dirty="0" smtClean="0">
                <a:solidFill>
                  <a:srgbClr val="1109B7"/>
                </a:solidFill>
              </a:rPr>
              <a:t>2. Calculo del fusible tipo “R”= (6xIn)/100= (6x41)/100= 246/100= </a:t>
            </a:r>
            <a:r>
              <a:rPr lang="es-ES" sz="2000" b="1" dirty="0" smtClean="0">
                <a:solidFill>
                  <a:srgbClr val="C00000"/>
                </a:solidFill>
              </a:rPr>
              <a:t>2.46 </a:t>
            </a:r>
            <a:r>
              <a:rPr lang="es-ES" sz="2000" dirty="0" smtClean="0">
                <a:solidFill>
                  <a:srgbClr val="1109B7"/>
                </a:solidFill>
              </a:rPr>
              <a:t> se selecciona el </a:t>
            </a:r>
            <a:r>
              <a:rPr lang="es-ES" sz="2000" b="1" dirty="0" smtClean="0">
                <a:solidFill>
                  <a:srgbClr val="C00000"/>
                </a:solidFill>
              </a:rPr>
              <a:t>fusible 3R </a:t>
            </a:r>
            <a:r>
              <a:rPr lang="es-ES" sz="2000" dirty="0" smtClean="0">
                <a:solidFill>
                  <a:srgbClr val="1109B7"/>
                </a:solidFill>
              </a:rPr>
              <a:t>, con capacidad de </a:t>
            </a:r>
            <a:r>
              <a:rPr lang="es-ES" sz="2000" b="1" dirty="0" smtClean="0">
                <a:solidFill>
                  <a:srgbClr val="C00000"/>
                </a:solidFill>
              </a:rPr>
              <a:t>100 A.</a:t>
            </a:r>
          </a:p>
          <a:p>
            <a:pPr marL="457200" indent="-457200" algn="l"/>
            <a:r>
              <a:rPr lang="es-ES" sz="2000" dirty="0" smtClean="0">
                <a:solidFill>
                  <a:srgbClr val="1109B7"/>
                </a:solidFill>
              </a:rPr>
              <a:t>        Utilizando las tabla 13 trazaremos la curva de disparo en la hoja logarítmica de tiempo – corriente de trabajo.</a:t>
            </a:r>
          </a:p>
          <a:p>
            <a:pPr marL="457200" indent="-457200" algn="l">
              <a:buFont typeface="Wingdings" pitchFamily="2" charset="2"/>
              <a:buChar char="ü"/>
            </a:pPr>
            <a:r>
              <a:rPr lang="es-ES" sz="2000" dirty="0" smtClean="0">
                <a:solidFill>
                  <a:srgbClr val="1109B7"/>
                </a:solidFill>
              </a:rPr>
              <a:t>Para t=0.01 s ,I=3,200 A</a:t>
            </a:r>
          </a:p>
          <a:p>
            <a:pPr marL="457200" indent="-457200" algn="l">
              <a:buFont typeface="Wingdings" pitchFamily="2" charset="2"/>
              <a:buChar char="ü"/>
            </a:pPr>
            <a:r>
              <a:rPr lang="es-ES" sz="2000" dirty="0" smtClean="0">
                <a:solidFill>
                  <a:srgbClr val="1109B7"/>
                </a:solidFill>
              </a:rPr>
              <a:t>Para t=0.1 s , I= 1,490 A</a:t>
            </a:r>
          </a:p>
          <a:p>
            <a:pPr marL="457200" indent="-457200" algn="l">
              <a:buFont typeface="Wingdings" pitchFamily="2" charset="2"/>
              <a:buChar char="ü"/>
            </a:pPr>
            <a:r>
              <a:rPr lang="es-ES" sz="2000" dirty="0" smtClean="0">
                <a:solidFill>
                  <a:srgbClr val="1109B7"/>
                </a:solidFill>
              </a:rPr>
              <a:t>Para t=1s, I= 750 A</a:t>
            </a:r>
          </a:p>
          <a:p>
            <a:pPr marL="457200" indent="-457200" algn="l">
              <a:buFont typeface="Wingdings" pitchFamily="2" charset="2"/>
              <a:buChar char="ü"/>
            </a:pPr>
            <a:r>
              <a:rPr lang="es-ES" sz="2000" dirty="0" smtClean="0">
                <a:solidFill>
                  <a:srgbClr val="1109B7"/>
                </a:solidFill>
              </a:rPr>
              <a:t>Para t=10s, I=440 A</a:t>
            </a:r>
          </a:p>
          <a:p>
            <a:pPr marL="457200" indent="-457200" algn="l">
              <a:buFont typeface="Wingdings" pitchFamily="2" charset="2"/>
              <a:buChar char="ü"/>
            </a:pPr>
            <a:r>
              <a:rPr lang="es-ES" sz="2000" dirty="0" smtClean="0">
                <a:solidFill>
                  <a:srgbClr val="1109B7"/>
                </a:solidFill>
              </a:rPr>
              <a:t>Para t=100s, I=300A </a:t>
            </a:r>
          </a:p>
          <a:p>
            <a:pPr marL="457200" indent="-457200" algn="l"/>
            <a:endParaRPr lang="es-ES" sz="2000" dirty="0" smtClean="0">
              <a:solidFill>
                <a:srgbClr val="1109B7"/>
              </a:solidFill>
            </a:endParaRPr>
          </a:p>
          <a:p>
            <a:pPr marL="457200" indent="-457200" algn="l"/>
            <a:endParaRPr lang="es-ES" sz="2000" dirty="0">
              <a:solidFill>
                <a:srgbClr val="1109B7"/>
              </a:solidFill>
            </a:endParaRPr>
          </a:p>
        </p:txBody>
      </p:sp>
      <p:sp>
        <p:nvSpPr>
          <p:cNvPr id="4" name="3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
            <a:ext cx="7918648" cy="764703"/>
          </a:xfrm>
          <a:solidFill>
            <a:srgbClr val="FFFF00"/>
          </a:solidFill>
        </p:spPr>
        <p:txBody>
          <a:bodyPr>
            <a:normAutofit/>
          </a:bodyPr>
          <a:lstStyle/>
          <a:p>
            <a:r>
              <a:rPr lang="es-ES" sz="2800" b="1" dirty="0" smtClean="0"/>
              <a:t>PROTECCION CONTRA SOBRECORRIENTE</a:t>
            </a:r>
            <a:endParaRPr lang="es-ES" sz="2800" b="1" dirty="0"/>
          </a:p>
        </p:txBody>
      </p:sp>
      <p:sp>
        <p:nvSpPr>
          <p:cNvPr id="3" name="2 Subtítulo"/>
          <p:cNvSpPr>
            <a:spLocks noGrp="1"/>
          </p:cNvSpPr>
          <p:nvPr>
            <p:ph type="subTitle" idx="1"/>
          </p:nvPr>
        </p:nvSpPr>
        <p:spPr>
          <a:xfrm>
            <a:off x="323528" y="1844824"/>
            <a:ext cx="8568952" cy="3793976"/>
          </a:xfrm>
        </p:spPr>
        <p:txBody>
          <a:bodyPr/>
          <a:lstStyle/>
          <a:p>
            <a:endParaRPr lang="es-ES" dirty="0"/>
          </a:p>
        </p:txBody>
      </p:sp>
      <p:pic>
        <p:nvPicPr>
          <p:cNvPr id="3074" name="Picture 2"/>
          <p:cNvPicPr>
            <a:picLocks noChangeAspect="1" noChangeArrowheads="1"/>
          </p:cNvPicPr>
          <p:nvPr/>
        </p:nvPicPr>
        <p:blipFill>
          <a:blip r:embed="rId2" cstate="print"/>
          <a:srcRect/>
          <a:stretch>
            <a:fillRect/>
          </a:stretch>
        </p:blipFill>
        <p:spPr bwMode="auto">
          <a:xfrm>
            <a:off x="107504" y="1843088"/>
            <a:ext cx="8784976" cy="4178200"/>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
            <a:ext cx="7774632" cy="692695"/>
          </a:xfrm>
          <a:solidFill>
            <a:srgbClr val="FFFF00"/>
          </a:solidFill>
        </p:spPr>
        <p:txBody>
          <a:bodyPr>
            <a:normAutofit/>
          </a:bodyPr>
          <a:lstStyle/>
          <a:p>
            <a:r>
              <a:rPr lang="es-ES" sz="2800" b="1" dirty="0" smtClean="0"/>
              <a:t>PROTECCION CONTRA FALLA A TIERRA</a:t>
            </a:r>
            <a:endParaRPr lang="es-ES" sz="2800" b="1" dirty="0"/>
          </a:p>
        </p:txBody>
      </p:sp>
      <p:pic>
        <p:nvPicPr>
          <p:cNvPr id="2050" name="Picture 2"/>
          <p:cNvPicPr>
            <a:picLocks noChangeAspect="1" noChangeArrowheads="1"/>
          </p:cNvPicPr>
          <p:nvPr/>
        </p:nvPicPr>
        <p:blipFill>
          <a:blip r:embed="rId2" cstate="print"/>
          <a:srcRect/>
          <a:stretch>
            <a:fillRect/>
          </a:stretch>
        </p:blipFill>
        <p:spPr bwMode="auto">
          <a:xfrm>
            <a:off x="179512" y="1124744"/>
            <a:ext cx="8856984" cy="5544616"/>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648071"/>
          </a:xfrm>
          <a:solidFill>
            <a:srgbClr val="FFFF00"/>
          </a:solidFill>
        </p:spPr>
        <p:txBody>
          <a:bodyPr>
            <a:normAutofit/>
          </a:bodyPr>
          <a:lstStyle/>
          <a:p>
            <a:r>
              <a:rPr lang="es-ES" sz="2400" b="1" dirty="0" smtClean="0"/>
              <a:t>PROTECCION CONTRA FALLA A TIERRA</a:t>
            </a:r>
            <a:endParaRPr lang="es-ES" sz="2400" b="1" dirty="0"/>
          </a:p>
        </p:txBody>
      </p:sp>
      <p:sp>
        <p:nvSpPr>
          <p:cNvPr id="3" name="2 Subtítulo"/>
          <p:cNvSpPr>
            <a:spLocks noGrp="1"/>
          </p:cNvSpPr>
          <p:nvPr>
            <p:ph type="subTitle" idx="1"/>
          </p:nvPr>
        </p:nvSpPr>
        <p:spPr>
          <a:xfrm>
            <a:off x="179512" y="1700808"/>
            <a:ext cx="8784976" cy="4392488"/>
          </a:xfrm>
        </p:spPr>
        <p:txBody>
          <a:bodyPr/>
          <a:lstStyle/>
          <a:p>
            <a:endParaRPr lang="es-ES" dirty="0"/>
          </a:p>
        </p:txBody>
      </p:sp>
      <p:pic>
        <p:nvPicPr>
          <p:cNvPr id="4098" name="Picture 2"/>
          <p:cNvPicPr>
            <a:picLocks noChangeAspect="1" noChangeArrowheads="1"/>
          </p:cNvPicPr>
          <p:nvPr/>
        </p:nvPicPr>
        <p:blipFill>
          <a:blip r:embed="rId2" cstate="print"/>
          <a:srcRect/>
          <a:stretch>
            <a:fillRect/>
          </a:stretch>
        </p:blipFill>
        <p:spPr bwMode="auto">
          <a:xfrm>
            <a:off x="107504" y="1376363"/>
            <a:ext cx="8856984" cy="4644925"/>
          </a:xfrm>
          <a:prstGeom prst="rect">
            <a:avLst/>
          </a:prstGeom>
          <a:noFill/>
          <a:ln w="9525">
            <a:noFill/>
            <a:miter lim="800000"/>
            <a:headEnd/>
            <a:tailEnd/>
          </a:ln>
        </p:spPr>
      </p:pic>
      <p:sp>
        <p:nvSpPr>
          <p:cNvPr id="5" name="4 Marcador de pie de página"/>
          <p:cNvSpPr>
            <a:spLocks noGrp="1"/>
          </p:cNvSpPr>
          <p:nvPr>
            <p:ph type="ftr" sz="quarter" idx="11"/>
          </p:nvPr>
        </p:nvSpPr>
        <p:spPr/>
        <p:txBody>
          <a:bodyPr/>
          <a:lstStyle/>
          <a:p>
            <a:r>
              <a:rPr lang="es-ES" b="1" dirty="0" smtClean="0">
                <a:solidFill>
                  <a:srgbClr val="000099"/>
                </a:solidFill>
              </a:rPr>
              <a:t>ING.JOSE JIMENEZ CRUZ  I.T.MINATITLAN</a:t>
            </a:r>
            <a:endParaRPr lang="es-ES"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56792"/>
            <a:ext cx="8229600" cy="2592288"/>
          </a:xfrm>
          <a:solidFill>
            <a:srgbClr val="FFFF00"/>
          </a:solidFill>
        </p:spPr>
        <p:txBody>
          <a:bodyPr>
            <a:normAutofit fontScale="90000"/>
          </a:bodyPr>
          <a:lstStyle/>
          <a:p>
            <a:r>
              <a:rPr lang="es-ES" sz="4000" dirty="0" smtClean="0">
                <a:solidFill>
                  <a:srgbClr val="00CC00"/>
                </a:solidFill>
                <a:latin typeface="Bauhaus 93" pitchFamily="82" charset="0"/>
              </a:rPr>
              <a:t/>
            </a:r>
            <a:br>
              <a:rPr lang="es-ES" sz="4000" dirty="0" smtClean="0">
                <a:solidFill>
                  <a:srgbClr val="00CC00"/>
                </a:solidFill>
                <a:latin typeface="Bauhaus 93" pitchFamily="82" charset="0"/>
              </a:rPr>
            </a:br>
            <a:r>
              <a:rPr lang="es-ES" sz="6700" dirty="0" smtClean="0">
                <a:solidFill>
                  <a:srgbClr val="FF0000"/>
                </a:solidFill>
                <a:latin typeface="Bauhaus 93" pitchFamily="82" charset="0"/>
              </a:rPr>
              <a:t>PROTECCION DE TRANSFORMADORES</a:t>
            </a:r>
            <a:r>
              <a:rPr lang="es-ES" sz="4000" dirty="0" smtClean="0">
                <a:latin typeface="Bauhaus 93" pitchFamily="82" charset="0"/>
              </a:rPr>
              <a:t/>
            </a:r>
            <a:br>
              <a:rPr lang="es-ES" sz="4000" dirty="0" smtClean="0">
                <a:latin typeface="Bauhaus 93" pitchFamily="82" charset="0"/>
              </a:rPr>
            </a:br>
            <a:endParaRPr lang="es-ES" sz="4000" dirty="0">
              <a:latin typeface="Bauhaus 93" pitchFamily="82" charset="0"/>
            </a:endParaRPr>
          </a:p>
        </p:txBody>
      </p:sp>
      <p:sp>
        <p:nvSpPr>
          <p:cNvPr id="3" name="2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7504" y="1"/>
            <a:ext cx="8928992" cy="908719"/>
          </a:xfrm>
          <a:solidFill>
            <a:srgbClr val="FFFF00"/>
          </a:solidFill>
        </p:spPr>
        <p:txBody>
          <a:bodyPr>
            <a:normAutofit fontScale="90000"/>
          </a:bodyPr>
          <a:lstStyle/>
          <a:p>
            <a:r>
              <a:rPr lang="es-ES" sz="3200" dirty="0" smtClean="0">
                <a:solidFill>
                  <a:srgbClr val="FF0000"/>
                </a:solidFill>
                <a:latin typeface="Bauhaus 93" pitchFamily="82" charset="0"/>
              </a:rPr>
              <a:t>PROTECCION DE TRANSFORMADORES</a:t>
            </a:r>
            <a:br>
              <a:rPr lang="es-ES" sz="3200" dirty="0" smtClean="0">
                <a:solidFill>
                  <a:srgbClr val="FF0000"/>
                </a:solidFill>
                <a:latin typeface="Bauhaus 93" pitchFamily="82" charset="0"/>
              </a:rPr>
            </a:br>
            <a:endParaRPr lang="es-ES" sz="3200" dirty="0">
              <a:solidFill>
                <a:srgbClr val="FF0000"/>
              </a:solidFill>
              <a:latin typeface="Bauhaus 93" pitchFamily="82" charset="0"/>
            </a:endParaRPr>
          </a:p>
        </p:txBody>
      </p:sp>
      <p:sp>
        <p:nvSpPr>
          <p:cNvPr id="3" name="2 Subtítulo"/>
          <p:cNvSpPr>
            <a:spLocks noGrp="1"/>
          </p:cNvSpPr>
          <p:nvPr>
            <p:ph type="subTitle" idx="1"/>
          </p:nvPr>
        </p:nvSpPr>
        <p:spPr>
          <a:xfrm>
            <a:off x="107504" y="908720"/>
            <a:ext cx="8928992" cy="4730080"/>
          </a:xfrm>
        </p:spPr>
        <p:txBody>
          <a:bodyPr>
            <a:normAutofit lnSpcReduction="10000"/>
          </a:bodyPr>
          <a:lstStyle/>
          <a:p>
            <a:pPr marL="457200" indent="-457200" algn="just"/>
            <a:r>
              <a:rPr lang="es-ES" sz="2000" b="1" dirty="0" smtClean="0">
                <a:solidFill>
                  <a:srgbClr val="FF0000"/>
                </a:solidFill>
                <a:latin typeface="Arial" pitchFamily="34" charset="0"/>
                <a:cs typeface="Arial" pitchFamily="34" charset="0"/>
              </a:rPr>
              <a:t>FALLAS MAS COMUNES: </a:t>
            </a:r>
            <a:r>
              <a:rPr lang="es-ES" sz="1800" dirty="0" smtClean="0">
                <a:solidFill>
                  <a:srgbClr val="1109B7"/>
                </a:solidFill>
                <a:latin typeface="Arial" pitchFamily="34" charset="0"/>
                <a:cs typeface="Arial" pitchFamily="34" charset="0"/>
              </a:rPr>
              <a:t>Las fallas mas comunes en transformadores ,algunas por razones físicas y otras ambientales son causadas por las condiciones indeseables :</a:t>
            </a:r>
            <a:r>
              <a:rPr lang="es-ES" sz="1800" dirty="0" smtClean="0">
                <a:solidFill>
                  <a:srgbClr val="FF0000"/>
                </a:solidFill>
                <a:latin typeface="Arial" pitchFamily="34" charset="0"/>
                <a:cs typeface="Arial" pitchFamily="34" charset="0"/>
              </a:rPr>
              <a:t> sobrecargas, cortocircuitos y sobrevoltajes.</a:t>
            </a:r>
          </a:p>
          <a:p>
            <a:pPr marL="457200" indent="-457200" algn="just"/>
            <a:endParaRPr lang="es-ES" sz="1800" dirty="0" smtClean="0">
              <a:solidFill>
                <a:srgbClr val="FF0000"/>
              </a:solidFill>
              <a:latin typeface="Arial" pitchFamily="34" charset="0"/>
              <a:cs typeface="Arial" pitchFamily="34" charset="0"/>
            </a:endParaRPr>
          </a:p>
          <a:p>
            <a:pPr marL="457200" indent="-457200" algn="just"/>
            <a:r>
              <a:rPr lang="es-ES" sz="2400" b="1" dirty="0" smtClean="0">
                <a:solidFill>
                  <a:srgbClr val="00CC00"/>
                </a:solidFill>
                <a:latin typeface="Arial" pitchFamily="34" charset="0"/>
                <a:cs typeface="Arial" pitchFamily="34" charset="0"/>
              </a:rPr>
              <a:t>a). Fallas internas incipientes:</a:t>
            </a:r>
          </a:p>
          <a:p>
            <a:pPr marL="457200" indent="-457200" algn="just"/>
            <a:endParaRPr lang="es-ES" sz="2400" b="1" dirty="0" smtClean="0">
              <a:solidFill>
                <a:srgbClr val="00CC00"/>
              </a:solidFill>
              <a:latin typeface="Arial" pitchFamily="34" charset="0"/>
              <a:cs typeface="Arial" pitchFamily="34" charset="0"/>
            </a:endParaRP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Fallas en aislamientos de los tornillos de sujeción de las laminaciones y del aislamiento entre laminaciones provocando calentamiento del aceite con desprendimiento de gases inflamables.</a:t>
            </a: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Conexiones de alta resistencia o defectuosas en los devanados con producción de arqueo o calentamiento.</a:t>
            </a: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Fallas en el sistema de enfriamiento ,nivel bajo de aceite, obstrucción del flujo de aceite, provocando puntos calientes en los devanados.</a:t>
            </a: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Conexiones flojas en el cambiador de TAPS provocando arqueo y desprendimiento de gases del aceite.</a:t>
            </a:r>
          </a:p>
          <a:p>
            <a:pPr marL="457200" indent="-457200" algn="l"/>
            <a:endParaRPr lang="es-ES" sz="1800" dirty="0" smtClean="0">
              <a:solidFill>
                <a:srgbClr val="FF0000"/>
              </a:solidFill>
              <a:latin typeface="Arial" pitchFamily="34" charset="0"/>
              <a:cs typeface="Arial" pitchFamily="34" charset="0"/>
            </a:endParaRPr>
          </a:p>
          <a:p>
            <a:pPr marL="457200" indent="-457200" algn="l">
              <a:buAutoNum type="arabicPeriod"/>
            </a:pPr>
            <a:endParaRPr lang="es-ES" sz="24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79512" y="260648"/>
            <a:ext cx="8856984" cy="5378152"/>
          </a:xfrm>
        </p:spPr>
        <p:txBody>
          <a:bodyPr>
            <a:normAutofit lnSpcReduction="10000"/>
          </a:bodyPr>
          <a:lstStyle/>
          <a:p>
            <a:pPr marL="457200" indent="-457200" algn="just"/>
            <a:r>
              <a:rPr lang="es-ES" sz="2800" b="1" dirty="0" smtClean="0">
                <a:solidFill>
                  <a:srgbClr val="00CC00"/>
                </a:solidFill>
                <a:latin typeface="Arial" pitchFamily="34" charset="0"/>
                <a:cs typeface="Arial" pitchFamily="34" charset="0"/>
              </a:rPr>
              <a:t>b). Fallas internas severas:</a:t>
            </a:r>
          </a:p>
          <a:p>
            <a:pPr marL="457200" indent="-457200" algn="just"/>
            <a:endParaRPr lang="es-ES" sz="2800" b="1" dirty="0" smtClean="0">
              <a:solidFill>
                <a:srgbClr val="00CC00"/>
              </a:solidFill>
              <a:latin typeface="Arial" pitchFamily="34" charset="0"/>
              <a:cs typeface="Arial" pitchFamily="34" charset="0"/>
            </a:endParaRP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Arqueo entre un devanado y el núcleo o tanque debido a sobretensiones causadas por descargas atmosféricas ,maniobras de switcheo ,resonancia ,etc. combinadas con envejecimiento del aislamiento.</a:t>
            </a: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Arqueo entre devanados o entre espiras adyacentes debidas a las causas anteriores o por desplazamiento de los devanados debido a las fuerzas electromagnéticas que producen al ocurrir cortocircuitos externos.</a:t>
            </a: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Calentamiento excesivo por sobrecargas.</a:t>
            </a:r>
          </a:p>
          <a:p>
            <a:pPr marL="457200" indent="-457200" algn="just">
              <a:buFont typeface="Arial" pitchFamily="34" charset="0"/>
              <a:buChar char="•"/>
            </a:pPr>
            <a:r>
              <a:rPr lang="es-ES" sz="2000" dirty="0" smtClean="0">
                <a:solidFill>
                  <a:srgbClr val="000099"/>
                </a:solidFill>
                <a:latin typeface="Arial" pitchFamily="34" charset="0"/>
                <a:cs typeface="Arial" pitchFamily="34" charset="0"/>
              </a:rPr>
              <a:t>Calentamiento y esfuerzos mecánicos por fallas externas. Los aislamientos de un transformador deben protegerse contra la absorción de humedad y contra temperatura excesiva ya que ambas provocan el deterioro de sus características aislantes, haciéndolos mas susceptibles a fallas eléctricas severas. El exceso de temperatura en los aceites minerales ,las sobretensiones debidas a descargas atmosféricas también provocan perforación de los aislamientos. </a:t>
            </a:r>
          </a:p>
          <a:p>
            <a:pPr marL="457200" indent="-457200" algn="l"/>
            <a:endParaRPr lang="es-ES" sz="1800" dirty="0" smtClean="0">
              <a:solidFill>
                <a:srgbClr val="FF0000"/>
              </a:solidFill>
              <a:latin typeface="Arial" pitchFamily="34" charset="0"/>
              <a:cs typeface="Arial" pitchFamily="34" charset="0"/>
            </a:endParaRPr>
          </a:p>
          <a:p>
            <a:pPr marL="457200" indent="-457200" algn="l">
              <a:buAutoNum type="arabicPeriod"/>
            </a:pPr>
            <a:endParaRPr lang="es-ES" sz="24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 Imagen"/>
          <p:cNvPicPr/>
          <p:nvPr/>
        </p:nvPicPr>
        <p:blipFill>
          <a:blip r:embed="rId2" cstate="print">
            <a:extLst>
              <a:ext uri="{28A0092B-C50C-407E-A947-70E740481C1C}">
                <a14:useLocalDpi xmlns:a14="http://schemas.microsoft.com/office/drawing/2010/main" val="0"/>
              </a:ext>
            </a:extLst>
          </a:blip>
          <a:stretch>
            <a:fillRect/>
          </a:stretch>
        </p:blipFill>
        <p:spPr>
          <a:xfrm>
            <a:off x="683568" y="260648"/>
            <a:ext cx="8064896" cy="5832648"/>
          </a:xfrm>
          <a:prstGeom prst="rect">
            <a:avLst/>
          </a:prstGeom>
          <a:ln>
            <a:noFill/>
          </a:ln>
          <a:effectLst>
            <a:softEdge rad="112500"/>
          </a:effectLst>
        </p:spPr>
      </p:pic>
      <p:sp>
        <p:nvSpPr>
          <p:cNvPr id="3" name="2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7504" y="1"/>
            <a:ext cx="8928992" cy="1052735"/>
          </a:xfrm>
          <a:solidFill>
            <a:srgbClr val="FFFF00"/>
          </a:solidFill>
        </p:spPr>
        <p:txBody>
          <a:bodyPr>
            <a:normAutofit/>
          </a:bodyPr>
          <a:lstStyle/>
          <a:p>
            <a:r>
              <a:rPr lang="es-ES" sz="3200" dirty="0" smtClean="0">
                <a:solidFill>
                  <a:schemeClr val="tx2">
                    <a:lumMod val="50000"/>
                  </a:schemeClr>
                </a:solidFill>
                <a:latin typeface="Bauhaus 93" pitchFamily="82" charset="0"/>
              </a:rPr>
              <a:t>PROTECCION DE TRANSFORMADORES</a:t>
            </a:r>
            <a:br>
              <a:rPr lang="es-ES" sz="3200" dirty="0" smtClean="0">
                <a:solidFill>
                  <a:schemeClr val="tx2">
                    <a:lumMod val="50000"/>
                  </a:schemeClr>
                </a:solidFill>
                <a:latin typeface="Bauhaus 93" pitchFamily="82" charset="0"/>
              </a:rPr>
            </a:br>
            <a:r>
              <a:rPr lang="es-ES" sz="2000" dirty="0" smtClean="0">
                <a:solidFill>
                  <a:schemeClr val="tx2">
                    <a:lumMod val="50000"/>
                  </a:schemeClr>
                </a:solidFill>
                <a:latin typeface="Bauhaus 93" pitchFamily="82" charset="0"/>
              </a:rPr>
              <a:t>PROCEDIMIENTO</a:t>
            </a:r>
            <a:endParaRPr lang="es-ES" sz="3200" dirty="0">
              <a:solidFill>
                <a:schemeClr val="tx2">
                  <a:lumMod val="50000"/>
                </a:schemeClr>
              </a:solidFill>
              <a:latin typeface="Bauhaus 93" pitchFamily="82" charset="0"/>
            </a:endParaRPr>
          </a:p>
        </p:txBody>
      </p:sp>
      <p:sp>
        <p:nvSpPr>
          <p:cNvPr id="3" name="2 Subtítulo"/>
          <p:cNvSpPr>
            <a:spLocks noGrp="1"/>
          </p:cNvSpPr>
          <p:nvPr>
            <p:ph type="subTitle" idx="1"/>
          </p:nvPr>
        </p:nvSpPr>
        <p:spPr>
          <a:xfrm>
            <a:off x="107504" y="1412776"/>
            <a:ext cx="8928992" cy="4226024"/>
          </a:xfrm>
        </p:spPr>
        <p:txBody>
          <a:bodyPr>
            <a:normAutofit/>
          </a:bodyPr>
          <a:lstStyle/>
          <a:p>
            <a:pPr marL="457200" indent="-457200" algn="l">
              <a:buAutoNum type="arabicPeriod"/>
            </a:pPr>
            <a:r>
              <a:rPr lang="es-ES" sz="2400" dirty="0" smtClean="0">
                <a:solidFill>
                  <a:srgbClr val="FF0000"/>
                </a:solidFill>
                <a:latin typeface="Arial" pitchFamily="34" charset="0"/>
                <a:cs typeface="Arial" pitchFamily="34" charset="0"/>
              </a:rPr>
              <a:t>Determinar la categoría del transformador según la tabla 9.</a:t>
            </a:r>
          </a:p>
          <a:p>
            <a:pPr marL="457200" indent="-457200" algn="l">
              <a:buAutoNum type="arabicPeriod"/>
            </a:pPr>
            <a:r>
              <a:rPr lang="es-ES" sz="2400" dirty="0" smtClean="0">
                <a:solidFill>
                  <a:srgbClr val="FF0000"/>
                </a:solidFill>
                <a:latin typeface="Arial" pitchFamily="34" charset="0"/>
                <a:cs typeface="Arial" pitchFamily="34" charset="0"/>
              </a:rPr>
              <a:t>Determinar los limites NEC según el tipo de protección en el lado primario y del lado secundario(Tabla 4)</a:t>
            </a:r>
          </a:p>
          <a:p>
            <a:pPr marL="457200" indent="-457200" algn="l">
              <a:buAutoNum type="arabicPeriod"/>
            </a:pPr>
            <a:r>
              <a:rPr lang="es-ES" sz="2400" dirty="0" smtClean="0">
                <a:solidFill>
                  <a:srgbClr val="FF0000"/>
                </a:solidFill>
                <a:latin typeface="Arial" pitchFamily="34" charset="0"/>
                <a:cs typeface="Arial" pitchFamily="34" charset="0"/>
              </a:rPr>
              <a:t>Determinar el punto </a:t>
            </a:r>
            <a:r>
              <a:rPr lang="es-ES" sz="2400" dirty="0" err="1" smtClean="0">
                <a:solidFill>
                  <a:srgbClr val="FF0000"/>
                </a:solidFill>
                <a:latin typeface="Arial" pitchFamily="34" charset="0"/>
                <a:cs typeface="Arial" pitchFamily="34" charset="0"/>
              </a:rPr>
              <a:t>Inrush</a:t>
            </a:r>
            <a:r>
              <a:rPr lang="es-ES" sz="2400" dirty="0" smtClean="0">
                <a:solidFill>
                  <a:srgbClr val="FF0000"/>
                </a:solidFill>
                <a:latin typeface="Arial" pitchFamily="34" charset="0"/>
                <a:cs typeface="Arial" pitchFamily="34" charset="0"/>
              </a:rPr>
              <a:t> (Magnetización)(Tabla 6)</a:t>
            </a:r>
          </a:p>
          <a:p>
            <a:pPr marL="457200" indent="-457200" algn="l">
              <a:buAutoNum type="arabicPeriod"/>
            </a:pPr>
            <a:r>
              <a:rPr lang="es-ES" sz="2400" dirty="0" smtClean="0">
                <a:solidFill>
                  <a:srgbClr val="FF0000"/>
                </a:solidFill>
                <a:latin typeface="Arial" pitchFamily="34" charset="0"/>
                <a:cs typeface="Arial" pitchFamily="34" charset="0"/>
              </a:rPr>
              <a:t>Determinar los puntos ANSI(Tabla 10)</a:t>
            </a:r>
          </a:p>
          <a:p>
            <a:pPr marL="457200" indent="-457200" algn="l">
              <a:buAutoNum type="arabicPeriod"/>
            </a:pPr>
            <a:r>
              <a:rPr lang="es-ES" sz="2400" dirty="0" smtClean="0">
                <a:solidFill>
                  <a:srgbClr val="FF0000"/>
                </a:solidFill>
                <a:latin typeface="Arial" pitchFamily="34" charset="0"/>
                <a:cs typeface="Arial" pitchFamily="34" charset="0"/>
              </a:rPr>
              <a:t>Seleccionar los fusibles, interruptor termomagnético y/o relevadores y los ajustes de </a:t>
            </a:r>
            <a:r>
              <a:rPr lang="es-ES" sz="2400" dirty="0">
                <a:solidFill>
                  <a:srgbClr val="FF0000"/>
                </a:solidFill>
                <a:latin typeface="Arial" pitchFamily="34" charset="0"/>
                <a:cs typeface="Arial" pitchFamily="34" charset="0"/>
              </a:rPr>
              <a:t>T</a:t>
            </a:r>
            <a:r>
              <a:rPr lang="es-ES" sz="2400" dirty="0" smtClean="0">
                <a:solidFill>
                  <a:srgbClr val="FF0000"/>
                </a:solidFill>
                <a:latin typeface="Arial" pitchFamily="34" charset="0"/>
                <a:cs typeface="Arial" pitchFamily="34" charset="0"/>
              </a:rPr>
              <a:t>aps y tiempos (Dial) y la coordinación con los otros dispositivos.</a:t>
            </a:r>
          </a:p>
          <a:p>
            <a:pPr marL="457200" indent="-457200" algn="l">
              <a:buAutoNum type="arabicPeriod"/>
            </a:pPr>
            <a:endParaRPr lang="es-ES" sz="2400" dirty="0" smtClean="0">
              <a:solidFill>
                <a:srgbClr val="FF0000"/>
              </a:solidFill>
              <a:latin typeface="Arial" pitchFamily="34" charset="0"/>
              <a:cs typeface="Arial" pitchFamily="34" charset="0"/>
            </a:endParaRPr>
          </a:p>
          <a:p>
            <a:pPr marL="457200" indent="-457200" algn="l">
              <a:buAutoNum type="arabicPeriod"/>
            </a:pPr>
            <a:endParaRPr lang="es-ES" sz="2400" dirty="0">
              <a:solidFill>
                <a:srgbClr val="FF0000"/>
              </a:solidFill>
              <a:latin typeface="Arial" pitchFamily="34" charset="0"/>
              <a:cs typeface="Arial" pitchFamily="34" charset="0"/>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116633"/>
            <a:ext cx="9036496" cy="1152127"/>
          </a:xfrm>
          <a:solidFill>
            <a:srgbClr val="00CC00"/>
          </a:solidFill>
        </p:spPr>
        <p:txBody>
          <a:bodyPr>
            <a:normAutofit fontScale="90000"/>
          </a:bodyPr>
          <a:lstStyle/>
          <a:p>
            <a:r>
              <a:rPr lang="es-MX" sz="2800" b="1" dirty="0" smtClean="0">
                <a:solidFill>
                  <a:srgbClr val="FF0000"/>
                </a:solidFill>
              </a:rPr>
              <a:t/>
            </a:r>
            <a:br>
              <a:rPr lang="es-MX" sz="2800" b="1" dirty="0" smtClean="0">
                <a:solidFill>
                  <a:srgbClr val="FF0000"/>
                </a:solidFill>
              </a:rPr>
            </a:br>
            <a:r>
              <a:rPr lang="es-MX" sz="2800" b="1" dirty="0">
                <a:solidFill>
                  <a:srgbClr val="FF0000"/>
                </a:solidFill>
              </a:rPr>
              <a:t/>
            </a:r>
            <a:br>
              <a:rPr lang="es-MX" sz="2800" b="1" dirty="0">
                <a:solidFill>
                  <a:srgbClr val="FF0000"/>
                </a:solidFill>
              </a:rPr>
            </a:br>
            <a:r>
              <a:rPr lang="es-MX" sz="2800" b="1" dirty="0" smtClean="0">
                <a:solidFill>
                  <a:srgbClr val="FF0000"/>
                </a:solidFill>
              </a:rPr>
              <a:t/>
            </a:r>
            <a:br>
              <a:rPr lang="es-MX" sz="2800" b="1" dirty="0" smtClean="0">
                <a:solidFill>
                  <a:srgbClr val="FF0000"/>
                </a:solidFill>
              </a:rPr>
            </a:br>
            <a:r>
              <a:rPr lang="es-MX" sz="2800" b="1" dirty="0">
                <a:solidFill>
                  <a:srgbClr val="FF0000"/>
                </a:solidFill>
              </a:rPr>
              <a:t/>
            </a:r>
            <a:br>
              <a:rPr lang="es-MX" sz="2800" b="1" dirty="0">
                <a:solidFill>
                  <a:srgbClr val="FF0000"/>
                </a:solidFill>
              </a:rPr>
            </a:br>
            <a:r>
              <a:rPr lang="es-MX" sz="2800" b="1" dirty="0" smtClean="0">
                <a:solidFill>
                  <a:srgbClr val="FF0000"/>
                </a:solidFill>
              </a:rPr>
              <a:t/>
            </a:r>
            <a:br>
              <a:rPr lang="es-MX" sz="2800" b="1" dirty="0" smtClean="0">
                <a:solidFill>
                  <a:srgbClr val="FF0000"/>
                </a:solidFill>
              </a:rPr>
            </a:br>
            <a:r>
              <a:rPr lang="es-MX" sz="2800" b="1" dirty="0" smtClean="0">
                <a:solidFill>
                  <a:srgbClr val="FF0000"/>
                </a:solidFill>
              </a:rPr>
              <a:t>LÍMITES  </a:t>
            </a:r>
            <a:r>
              <a:rPr lang="es-MX" sz="2800" b="1" dirty="0">
                <a:solidFill>
                  <a:srgbClr val="FF0000"/>
                </a:solidFill>
              </a:rPr>
              <a:t>DE  DAÑO  (CURVAS  DE  DAÑO  DE  ACUERDO  A  NORMA  ANSIIEEE  C-57.9</a:t>
            </a:r>
            <a:r>
              <a:rPr lang="es-MX" sz="2800" b="1" dirty="0" smtClean="0">
                <a:solidFill>
                  <a:srgbClr val="FF0000"/>
                </a:solidFill>
              </a:rPr>
              <a:t>)</a:t>
            </a:r>
            <a:r>
              <a:rPr lang="es-MX" sz="2800" dirty="0" smtClean="0"/>
              <a:t/>
            </a:r>
            <a:br>
              <a:rPr lang="es-MX" sz="2800" dirty="0" smtClean="0"/>
            </a:br>
            <a:r>
              <a:rPr lang="es-MX" sz="2800" dirty="0"/>
              <a:t/>
            </a:r>
            <a:br>
              <a:rPr lang="es-MX" sz="2800" dirty="0"/>
            </a:br>
            <a:r>
              <a:rPr lang="es-MX" sz="2800" dirty="0" smtClean="0"/>
              <a:t/>
            </a:r>
            <a:br>
              <a:rPr lang="es-MX" sz="2800" dirty="0" smtClean="0"/>
            </a:br>
            <a:r>
              <a:rPr lang="es-MX" sz="2200" b="1" dirty="0" smtClean="0"/>
              <a:t>Tabla 9 Clasificación de transformadores por capacidad y numero de fases.</a:t>
            </a:r>
            <a:r>
              <a:rPr lang="es-MX" sz="2800" dirty="0"/>
              <a:t/>
            </a:r>
            <a:br>
              <a:rPr lang="es-MX" sz="2800" dirty="0"/>
            </a:br>
            <a:r>
              <a:rPr lang="es-MX" sz="2800" dirty="0" smtClean="0"/>
              <a:t/>
            </a:r>
            <a:br>
              <a:rPr lang="es-MX" sz="2800" dirty="0" smtClean="0"/>
            </a:br>
            <a:r>
              <a:rPr lang="es-MX" sz="2800" dirty="0" smtClean="0"/>
              <a:t>CATEGORÍAS </a:t>
            </a:r>
            <a:r>
              <a:rPr lang="es-MX" sz="2800" dirty="0"/>
              <a:t>DE TRANSFORMADORES</a:t>
            </a:r>
          </a:p>
        </p:txBody>
      </p:sp>
      <p:pic>
        <p:nvPicPr>
          <p:cNvPr id="5" name="Imagen 4"/>
          <p:cNvPicPr>
            <a:picLocks noChangeAspect="1"/>
          </p:cNvPicPr>
          <p:nvPr/>
        </p:nvPicPr>
        <p:blipFill>
          <a:blip r:embed="rId2"/>
          <a:stretch>
            <a:fillRect/>
          </a:stretch>
        </p:blipFill>
        <p:spPr>
          <a:xfrm>
            <a:off x="179512" y="2564904"/>
            <a:ext cx="8856984" cy="3600400"/>
          </a:xfrm>
          <a:prstGeom prst="rect">
            <a:avLst/>
          </a:prstGeom>
        </p:spPr>
      </p:pic>
      <p:sp>
        <p:nvSpPr>
          <p:cNvPr id="4" name="Marcador de pie de página 3"/>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3243472710"/>
      </p:ext>
    </p:extLst>
  </p:cSld>
  <p:clrMapOvr>
    <a:masterClrMapping/>
  </p:clrMapOvr>
  <p:transition>
    <p:wipe dir="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700808"/>
          </a:xfrm>
        </p:spPr>
        <p:txBody>
          <a:bodyPr>
            <a:normAutofit fontScale="90000"/>
          </a:bodyPr>
          <a:lstStyle/>
          <a:p>
            <a:r>
              <a:rPr lang="es-MX" sz="2400" dirty="0" smtClean="0"/>
              <a:t/>
            </a:r>
            <a:br>
              <a:rPr lang="es-MX" sz="2400" dirty="0" smtClean="0"/>
            </a:br>
            <a:r>
              <a:rPr lang="es-MX" sz="2400" dirty="0" smtClean="0"/>
              <a:t/>
            </a:r>
            <a:br>
              <a:rPr lang="es-MX" sz="2400" dirty="0" smtClean="0"/>
            </a:br>
            <a:r>
              <a:rPr lang="es-MX" sz="2400" b="1" dirty="0" smtClean="0">
                <a:solidFill>
                  <a:srgbClr val="FF0000"/>
                </a:solidFill>
              </a:rPr>
              <a:t>CORRIENTES  </a:t>
            </a:r>
            <a:r>
              <a:rPr lang="es-MX" sz="2400" b="1" dirty="0">
                <a:solidFill>
                  <a:srgbClr val="FF0000"/>
                </a:solidFill>
              </a:rPr>
              <a:t>DE  FALLA  DE  ACUERDO  A  LA  CATEGORÍA  </a:t>
            </a:r>
            <a:r>
              <a:rPr lang="es-MX" sz="2400" b="1" dirty="0" smtClean="0">
                <a:solidFill>
                  <a:srgbClr val="FF0000"/>
                </a:solidFill>
              </a:rPr>
              <a:t>DEL TRANSFORMADOR.</a:t>
            </a:r>
            <a:br>
              <a:rPr lang="es-MX" sz="2400" b="1" dirty="0" smtClean="0">
                <a:solidFill>
                  <a:srgbClr val="FF0000"/>
                </a:solidFill>
              </a:rPr>
            </a:br>
            <a:r>
              <a:rPr lang="es-MX" sz="2400" dirty="0" smtClean="0"/>
              <a:t/>
            </a:r>
            <a:br>
              <a:rPr lang="es-MX" sz="2400" dirty="0" smtClean="0"/>
            </a:br>
            <a:r>
              <a:rPr lang="es-MX" sz="2400" b="1" dirty="0" smtClean="0">
                <a:solidFill>
                  <a:srgbClr val="1109B7"/>
                </a:solidFill>
              </a:rPr>
              <a:t>CATEGORÍAS  </a:t>
            </a:r>
            <a:r>
              <a:rPr lang="es-MX" sz="2400" b="1" dirty="0">
                <a:solidFill>
                  <a:srgbClr val="1109B7"/>
                </a:solidFill>
              </a:rPr>
              <a:t>I   Y  II,  UTILIZAR  UNICAMENTE  LA  IMPEDANCIA  DEL</a:t>
            </a:r>
            <a:br>
              <a:rPr lang="es-MX" sz="2400" b="1" dirty="0">
                <a:solidFill>
                  <a:srgbClr val="1109B7"/>
                </a:solidFill>
              </a:rPr>
            </a:br>
            <a:r>
              <a:rPr lang="es-MX" sz="2400" b="1" dirty="0">
                <a:solidFill>
                  <a:srgbClr val="1109B7"/>
                </a:solidFill>
              </a:rPr>
              <a:t>TRANSFORMADOR</a:t>
            </a:r>
            <a:r>
              <a:rPr lang="es-MX" sz="2400" b="1" dirty="0" smtClean="0">
                <a:solidFill>
                  <a:srgbClr val="1109B7"/>
                </a:solidFill>
              </a:rPr>
              <a:t>.</a:t>
            </a:r>
            <a:br>
              <a:rPr lang="es-MX" sz="2400" b="1" dirty="0" smtClean="0">
                <a:solidFill>
                  <a:srgbClr val="1109B7"/>
                </a:solidFill>
              </a:rPr>
            </a:br>
            <a:r>
              <a:rPr lang="es-MX" sz="2400" dirty="0" smtClean="0"/>
              <a:t/>
            </a:r>
            <a:br>
              <a:rPr lang="es-MX" sz="2400" dirty="0" smtClean="0"/>
            </a:br>
            <a:endParaRPr lang="es-MX" sz="2400" dirty="0"/>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a:blip r:embed="rId2"/>
          <a:stretch>
            <a:fillRect/>
          </a:stretch>
        </p:blipFill>
        <p:spPr>
          <a:xfrm>
            <a:off x="683568" y="1988839"/>
            <a:ext cx="7776864" cy="97849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
        <p:nvSpPr>
          <p:cNvPr id="5" name="Rectángulo 4"/>
          <p:cNvSpPr/>
          <p:nvPr/>
        </p:nvSpPr>
        <p:spPr>
          <a:xfrm>
            <a:off x="107504" y="2967335"/>
            <a:ext cx="8928992" cy="1323439"/>
          </a:xfrm>
          <a:prstGeom prst="rect">
            <a:avLst/>
          </a:prstGeom>
        </p:spPr>
        <p:txBody>
          <a:bodyPr wrap="square">
            <a:spAutoFit/>
          </a:bodyPr>
          <a:lstStyle/>
          <a:p>
            <a:r>
              <a:rPr lang="es-MX" sz="2000" b="1" dirty="0">
                <a:solidFill>
                  <a:srgbClr val="FF0000"/>
                </a:solidFill>
              </a:rPr>
              <a:t>CATEGORÍAS    III    Y    IV,      UTILIZAR  LA  IMPEDANCIA  </a:t>
            </a:r>
            <a:r>
              <a:rPr lang="es-MX" sz="2000" b="1" dirty="0" smtClean="0">
                <a:solidFill>
                  <a:srgbClr val="FF0000"/>
                </a:solidFill>
              </a:rPr>
              <a:t>DEL TRANSFORMADOR </a:t>
            </a:r>
            <a:r>
              <a:rPr lang="es-MX" sz="2000" b="1" dirty="0">
                <a:solidFill>
                  <a:srgbClr val="FF0000"/>
                </a:solidFill>
              </a:rPr>
              <a:t>Y LA DEL </a:t>
            </a:r>
            <a:r>
              <a:rPr lang="es-MX" sz="2000" b="1" dirty="0" smtClean="0">
                <a:solidFill>
                  <a:srgbClr val="FF0000"/>
                </a:solidFill>
              </a:rPr>
              <a:t>SISTEMA.</a:t>
            </a:r>
          </a:p>
          <a:p>
            <a:endParaRPr lang="es-MX" sz="2000" b="1" dirty="0">
              <a:solidFill>
                <a:srgbClr val="FF0000"/>
              </a:solidFill>
            </a:endParaRPr>
          </a:p>
          <a:p>
            <a:endParaRPr lang="es-MX" sz="2000" b="1" dirty="0">
              <a:solidFill>
                <a:srgbClr val="FF0000"/>
              </a:solidFill>
            </a:endParaRPr>
          </a:p>
        </p:txBody>
      </p:sp>
      <p:pic>
        <p:nvPicPr>
          <p:cNvPr id="6" name="Imagen 5"/>
          <p:cNvPicPr>
            <a:picLocks noChangeAspect="1"/>
          </p:cNvPicPr>
          <p:nvPr/>
        </p:nvPicPr>
        <p:blipFill>
          <a:blip r:embed="rId3"/>
          <a:stretch>
            <a:fillRect/>
          </a:stretch>
        </p:blipFill>
        <p:spPr>
          <a:xfrm>
            <a:off x="971600" y="4653136"/>
            <a:ext cx="7344816" cy="1008111"/>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75810141"/>
      </p:ext>
    </p:extLst>
  </p:cSld>
  <p:clrMapOvr>
    <a:masterClrMapping/>
  </p:clrMapOvr>
  <p:transition>
    <p:wipe dir="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8532440" cy="3717032"/>
          </a:xfrm>
        </p:spPr>
        <p:txBody>
          <a:bodyPr>
            <a:normAutofit/>
          </a:bodyPr>
          <a:lstStyle/>
          <a:p>
            <a:pPr algn="just"/>
            <a:r>
              <a:rPr lang="es-MX" sz="2400" dirty="0" smtClean="0"/>
              <a:t>CURVA  </a:t>
            </a:r>
            <a:r>
              <a:rPr lang="es-MX" sz="2400" dirty="0"/>
              <a:t>DE  DAÑO  GENERAL  PARA  TRANSFORMADORES  POR  LOS</a:t>
            </a:r>
            <a:br>
              <a:rPr lang="es-MX" sz="2400" dirty="0"/>
            </a:br>
            <a:r>
              <a:rPr lang="es-MX" sz="2400" dirty="0"/>
              <a:t>QUE NO CIRCULA CORRIENTE DE FALLA EN FORMA FRECUENTE (NO MAS </a:t>
            </a:r>
            <a:r>
              <a:rPr lang="es-MX" sz="2400" dirty="0" smtClean="0"/>
              <a:t>DE 10  </a:t>
            </a:r>
            <a:r>
              <a:rPr lang="es-MX" sz="2400" dirty="0"/>
              <a:t>FALLAS DURANTE LA VIDA DEL TRANSFORMADOR)</a:t>
            </a:r>
            <a:br>
              <a:rPr lang="es-MX" sz="2400" dirty="0"/>
            </a:br>
            <a:r>
              <a:rPr lang="es-MX" sz="2400" dirty="0"/>
              <a:t>PARA  OBTENER  LA  CURVA, SE  CALCULA EL  TIEMPO PARA  VARIOS </a:t>
            </a:r>
            <a:r>
              <a:rPr lang="es-MX" sz="2400" dirty="0" smtClean="0"/>
              <a:t>VALORES DE  </a:t>
            </a:r>
            <a:r>
              <a:rPr lang="es-MX" sz="2400" dirty="0"/>
              <a:t>CORRIENTE,  PARTIENDO  DEL  200%  DE  LA  CORRIENTE  NOMINAL,  </a:t>
            </a:r>
            <a:r>
              <a:rPr lang="es-MX" sz="2400" dirty="0" smtClean="0"/>
              <a:t>HASTA LA  </a:t>
            </a:r>
            <a:r>
              <a:rPr lang="es-MX" sz="2400" dirty="0"/>
              <a:t>CORRIENTE  DE  CORTOCIRCUITO  CALCULADA  DE  ACUERDO  A  </a:t>
            </a:r>
            <a:r>
              <a:rPr lang="es-MX" sz="2400" dirty="0" smtClean="0"/>
              <a:t>LO INDICADO </a:t>
            </a:r>
            <a:r>
              <a:rPr lang="es-MX" sz="2400" dirty="0"/>
              <a:t>EN EL PUNTO ANTERIOR</a:t>
            </a:r>
            <a:r>
              <a:rPr lang="es-MX" sz="2400" dirty="0" smtClean="0"/>
              <a:t>.</a:t>
            </a:r>
            <a:br>
              <a:rPr lang="es-MX" sz="2400" dirty="0" smtClean="0"/>
            </a:br>
            <a:endParaRPr lang="es-MX" sz="2400" dirty="0"/>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a:blip r:embed="rId2"/>
          <a:stretch>
            <a:fillRect/>
          </a:stretch>
        </p:blipFill>
        <p:spPr>
          <a:xfrm>
            <a:off x="323528" y="4293096"/>
            <a:ext cx="8352928" cy="1872207"/>
          </a:xfrm>
          <a:prstGeom prst="rect">
            <a:avLst/>
          </a:prstGeom>
        </p:spPr>
      </p:pic>
    </p:spTree>
    <p:extLst>
      <p:ext uri="{BB962C8B-B14F-4D97-AF65-F5344CB8AC3E}">
        <p14:creationId xmlns:p14="http://schemas.microsoft.com/office/powerpoint/2010/main" val="2438151070"/>
      </p:ext>
    </p:extLst>
  </p:cSld>
  <p:clrMapOvr>
    <a:masterClrMapping/>
  </p:clrMapOvr>
  <p:transition>
    <p:wipe dir="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504" y="0"/>
            <a:ext cx="9036496" cy="3140968"/>
          </a:xfrm>
        </p:spPr>
        <p:txBody>
          <a:bodyPr>
            <a:normAutofit/>
          </a:bodyPr>
          <a:lstStyle/>
          <a:p>
            <a:pPr algn="l"/>
            <a:r>
              <a:rPr lang="es-MX" sz="2400" b="1" dirty="0" smtClean="0">
                <a:solidFill>
                  <a:srgbClr val="FF0000"/>
                </a:solidFill>
              </a:rPr>
              <a:t>CURVA  </a:t>
            </a:r>
            <a:r>
              <a:rPr lang="es-MX" sz="2400" b="1" dirty="0">
                <a:solidFill>
                  <a:srgbClr val="FF0000"/>
                </a:solidFill>
              </a:rPr>
              <a:t>DE  DAÑO  TIPICA  PARA  TRANSFORMADORES  POR  LOS  QUE</a:t>
            </a:r>
            <a:br>
              <a:rPr lang="es-MX" sz="2400" b="1" dirty="0">
                <a:solidFill>
                  <a:srgbClr val="FF0000"/>
                </a:solidFill>
              </a:rPr>
            </a:br>
            <a:r>
              <a:rPr lang="es-MX" sz="2400" b="1" dirty="0">
                <a:solidFill>
                  <a:srgbClr val="FF0000"/>
                </a:solidFill>
              </a:rPr>
              <a:t>CIRCULAN CORRIENTES DE  FALLA MÁS FRECUENTES.  (MAS  DE  10 </a:t>
            </a:r>
            <a:r>
              <a:rPr lang="es-MX" sz="2400" b="1" dirty="0" smtClean="0">
                <a:solidFill>
                  <a:srgbClr val="FF0000"/>
                </a:solidFill>
              </a:rPr>
              <a:t>DURANTE LA </a:t>
            </a:r>
            <a:r>
              <a:rPr lang="es-MX" sz="2400" b="1" dirty="0">
                <a:solidFill>
                  <a:srgbClr val="FF0000"/>
                </a:solidFill>
              </a:rPr>
              <a:t>VIDA DEL TRANSFORMADOR)</a:t>
            </a:r>
            <a:r>
              <a:rPr lang="es-MX" sz="2400" dirty="0"/>
              <a:t/>
            </a:r>
            <a:br>
              <a:rPr lang="es-MX" sz="2400" dirty="0"/>
            </a:br>
            <a:r>
              <a:rPr lang="es-MX" sz="2400" dirty="0"/>
              <a:t>·   PARA  TIEMPOS  DE  50  SEGUNDOS  EN  ADELANTE,   LA  CURVA  ES  </a:t>
            </a:r>
            <a:r>
              <a:rPr lang="es-MX" sz="2400" dirty="0" smtClean="0"/>
              <a:t>LA MISMA</a:t>
            </a:r>
            <a:r>
              <a:rPr lang="es-MX" sz="2400" dirty="0"/>
              <a:t>, CALCULADA CON LA FORMULA INDICADA EN EL PUNTO 13.1.3.</a:t>
            </a:r>
            <a:br>
              <a:rPr lang="es-MX" sz="2400" dirty="0"/>
            </a:br>
            <a:r>
              <a:rPr lang="es-MX" sz="2400" dirty="0"/>
              <a:t>·   PARA  TIEMPOS  MENORES  A  50  SEGUNDOS,  LA  CURVA  DE  DAÑO</a:t>
            </a:r>
            <a:br>
              <a:rPr lang="es-MX" sz="2400" dirty="0"/>
            </a:br>
            <a:r>
              <a:rPr lang="es-MX" sz="2400" dirty="0"/>
              <a:t>PRESENTA LA SIGUIENTE FORMA:</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a:blip r:embed="rId2"/>
          <a:stretch>
            <a:fillRect/>
          </a:stretch>
        </p:blipFill>
        <p:spPr>
          <a:xfrm>
            <a:off x="3852862" y="3356992"/>
            <a:ext cx="2447330" cy="2717279"/>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5133124"/>
      </p:ext>
    </p:extLst>
  </p:cSld>
  <p:clrMapOvr>
    <a:masterClrMapping/>
  </p:clrMapOvr>
  <p:transition>
    <p:wipe dir="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60648"/>
            <a:ext cx="9144000" cy="1143000"/>
          </a:xfrm>
          <a:solidFill>
            <a:srgbClr val="FFFF00"/>
          </a:solidFill>
        </p:spPr>
        <p:txBody>
          <a:bodyPr>
            <a:noAutofit/>
          </a:bodyPr>
          <a:lstStyle/>
          <a:p>
            <a:r>
              <a:rPr lang="es-MX" sz="2800" b="1" dirty="0">
                <a:solidFill>
                  <a:srgbClr val="FF0000"/>
                </a:solidFill>
              </a:rPr>
              <a:t>VALORES  DE  TIEMPO  Y  CORRIENTE  PARA  LA  CURVA  DE  DAÑO  </a:t>
            </a:r>
            <a:r>
              <a:rPr lang="es-MX" sz="2800" b="1" dirty="0" smtClean="0">
                <a:solidFill>
                  <a:srgbClr val="FF0000"/>
                </a:solidFill>
              </a:rPr>
              <a:t>DE LOS </a:t>
            </a:r>
            <a:r>
              <a:rPr lang="es-MX" sz="2800" b="1" dirty="0">
                <a:solidFill>
                  <a:srgbClr val="FF0000"/>
                </a:solidFill>
              </a:rPr>
              <a:t>TRANSFORMADORES.</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a:blip r:embed="rId2"/>
          <a:stretch>
            <a:fillRect/>
          </a:stretch>
        </p:blipFill>
        <p:spPr>
          <a:xfrm>
            <a:off x="251520" y="1857374"/>
            <a:ext cx="8712968" cy="4235921"/>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48930310"/>
      </p:ext>
    </p:extLst>
  </p:cSld>
  <p:clrMapOvr>
    <a:masterClrMapping/>
  </p:clrMapOvr>
  <p:transition>
    <p:wipe dir="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3284984"/>
          </a:xfrm>
        </p:spPr>
        <p:txBody>
          <a:bodyPr>
            <a:normAutofit fontScale="90000"/>
          </a:bodyPr>
          <a:lstStyle/>
          <a:p>
            <a:pPr algn="just"/>
            <a:r>
              <a:rPr lang="es-MX" sz="2000" b="1" dirty="0" smtClean="0">
                <a:solidFill>
                  <a:srgbClr val="FF0000"/>
                </a:solidFill>
              </a:rPr>
              <a:t>CORRECCIÓN </a:t>
            </a:r>
            <a:r>
              <a:rPr lang="es-MX" sz="2000" b="1" dirty="0">
                <a:solidFill>
                  <a:srgbClr val="FF0000"/>
                </a:solidFill>
              </a:rPr>
              <a:t>DEL PUNTO ANSI</a:t>
            </a:r>
            <a:r>
              <a:rPr lang="es-MX" sz="2000" b="1" dirty="0" smtClean="0">
                <a:solidFill>
                  <a:srgbClr val="FF0000"/>
                </a:solidFill>
              </a:rPr>
              <a:t>:</a:t>
            </a:r>
            <a:br>
              <a:rPr lang="es-MX" sz="2000" b="1" dirty="0" smtClean="0">
                <a:solidFill>
                  <a:srgbClr val="FF0000"/>
                </a:solidFill>
              </a:rPr>
            </a:br>
            <a:r>
              <a:rPr lang="es-MX" sz="2000" dirty="0"/>
              <a:t/>
            </a:r>
            <a:br>
              <a:rPr lang="es-MX" sz="2000" dirty="0"/>
            </a:br>
            <a:r>
              <a:rPr lang="es-MX" sz="2000" dirty="0"/>
              <a:t>EL  PUNTO  1  DE  LA  CURVA  DE  DAÑO  DE  UN  TRANSFORMADOR,  SE  LE</a:t>
            </a:r>
            <a:br>
              <a:rPr lang="es-MX" sz="2000" dirty="0"/>
            </a:br>
            <a:r>
              <a:rPr lang="es-MX" sz="2000" dirty="0"/>
              <a:t>CONOCE  COMO  PUNTO  ANSI,  Y  APLICA  PARA  FALLAS  TRIFÁSICAS.    PARA</a:t>
            </a:r>
            <a:br>
              <a:rPr lang="es-MX" sz="2000" dirty="0"/>
            </a:br>
            <a:r>
              <a:rPr lang="es-MX" sz="2000" dirty="0"/>
              <a:t>FALLAS  DE  LINEA  A  LINEA  Y  FALLAS  DE  LINEA  A  TIERRA,  ES  NECESARIO</a:t>
            </a:r>
            <a:br>
              <a:rPr lang="es-MX" sz="2000" dirty="0"/>
            </a:br>
            <a:r>
              <a:rPr lang="es-MX" sz="2000" dirty="0"/>
              <a:t>EFECTUAR  UNA  CORRECCIÓN  A  LA  MAGNITUD  DE  CORRIENTE  PARA  EL</a:t>
            </a:r>
            <a:br>
              <a:rPr lang="es-MX" sz="2000" dirty="0"/>
            </a:br>
            <a:r>
              <a:rPr lang="es-MX" sz="2000" dirty="0"/>
              <a:t>PUNTO  1  DE  LA  TABLA  DEL  INCISO  13.1.5,  LA  CUAL  DEPENDE  DE  LA</a:t>
            </a:r>
            <a:br>
              <a:rPr lang="es-MX" sz="2000" dirty="0"/>
            </a:br>
            <a:r>
              <a:rPr lang="es-MX" sz="2000" dirty="0"/>
              <a:t>CONEXIÓN DEL  TRANSFORMADOR,   YA QUE  UNA  FALLA DE  LINEA  A  LINEA  O</a:t>
            </a:r>
            <a:br>
              <a:rPr lang="es-MX" sz="2000" dirty="0"/>
            </a:br>
            <a:r>
              <a:rPr lang="es-MX" sz="2000" dirty="0"/>
              <a:t>DE  LINEA  A  TIERRA  EN  EL  SECUNDARIO  SE  PUEDE  VER  REFLEJADA  CON</a:t>
            </a:r>
            <a:br>
              <a:rPr lang="es-MX" sz="2000" dirty="0"/>
            </a:br>
            <a:r>
              <a:rPr lang="es-MX" sz="2000" dirty="0"/>
              <a:t>UNA  MAGNITUD  MENOR  EN  EL  PRIMARIO  DEPENDIENDO  DE  LAS</a:t>
            </a:r>
            <a:br>
              <a:rPr lang="es-MX" sz="2000" dirty="0"/>
            </a:br>
            <a:r>
              <a:rPr lang="es-MX" sz="2000" dirty="0"/>
              <a:t>CONEXIONES DEL TRANSFORMADOR (CORRIENTE EN POR  UNIDAD).</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a:blip r:embed="rId2"/>
          <a:stretch>
            <a:fillRect/>
          </a:stretch>
        </p:blipFill>
        <p:spPr>
          <a:xfrm>
            <a:off x="611560" y="3429000"/>
            <a:ext cx="8352928" cy="2927350"/>
          </a:xfrm>
          <a:prstGeom prst="rect">
            <a:avLst/>
          </a:prstGeom>
        </p:spPr>
      </p:pic>
    </p:spTree>
    <p:extLst>
      <p:ext uri="{BB962C8B-B14F-4D97-AF65-F5344CB8AC3E}">
        <p14:creationId xmlns:p14="http://schemas.microsoft.com/office/powerpoint/2010/main" val="1706947492"/>
      </p:ext>
    </p:extLst>
  </p:cSld>
  <p:clrMapOvr>
    <a:masterClrMapping/>
  </p:clrMapOvr>
  <p:transition>
    <p:wipe dir="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504" y="0"/>
            <a:ext cx="9036496" cy="6453336"/>
          </a:xfrm>
        </p:spPr>
        <p:txBody>
          <a:bodyPr>
            <a:normAutofit fontScale="90000"/>
          </a:bodyPr>
          <a:lstStyle/>
          <a:p>
            <a:pPr algn="l"/>
            <a:r>
              <a:rPr lang="es-MX" sz="3600" b="1" dirty="0" smtClean="0">
                <a:solidFill>
                  <a:srgbClr val="FF0000"/>
                </a:solidFill>
              </a:rPr>
              <a:t>NECESIDADES </a:t>
            </a:r>
            <a:r>
              <a:rPr lang="es-MX" sz="3600" b="1" dirty="0">
                <a:solidFill>
                  <a:srgbClr val="FF0000"/>
                </a:solidFill>
              </a:rPr>
              <a:t>DE </a:t>
            </a:r>
            <a:r>
              <a:rPr lang="es-MX" sz="3600" b="1" dirty="0" smtClean="0">
                <a:solidFill>
                  <a:srgbClr val="FF0000"/>
                </a:solidFill>
              </a:rPr>
              <a:t>PROTECCIÓN:</a:t>
            </a:r>
            <a:r>
              <a:rPr lang="es-MX" sz="2700" b="1" dirty="0" smtClean="0">
                <a:solidFill>
                  <a:srgbClr val="FF0000"/>
                </a:solidFill>
              </a:rPr>
              <a:t/>
            </a:r>
            <a:br>
              <a:rPr lang="es-MX" sz="2700" b="1" dirty="0" smtClean="0">
                <a:solidFill>
                  <a:srgbClr val="FF0000"/>
                </a:solidFill>
              </a:rPr>
            </a:br>
            <a:r>
              <a:rPr lang="es-MX" sz="2000" dirty="0"/>
              <a:t/>
            </a:r>
            <a:br>
              <a:rPr lang="es-MX" sz="2000" dirty="0"/>
            </a:br>
            <a:r>
              <a:rPr lang="es-MX" sz="2000" b="1" dirty="0" smtClean="0">
                <a:solidFill>
                  <a:srgbClr val="00CC00"/>
                </a:solidFill>
              </a:rPr>
              <a:t>FALLAS INCIPIENTES</a:t>
            </a:r>
            <a:br>
              <a:rPr lang="es-MX" sz="2000" b="1" dirty="0" smtClean="0">
                <a:solidFill>
                  <a:srgbClr val="00CC00"/>
                </a:solidFill>
              </a:rPr>
            </a:br>
            <a:r>
              <a:rPr lang="es-MX" sz="2000" dirty="0"/>
              <a:t/>
            </a:r>
            <a:br>
              <a:rPr lang="es-MX" sz="2000" dirty="0"/>
            </a:br>
            <a:r>
              <a:rPr lang="es-MX" sz="2000" dirty="0"/>
              <a:t>·   CORTO CIRCUITO ENTRE ESPIRAS</a:t>
            </a:r>
            <a:br>
              <a:rPr lang="es-MX" sz="2000" dirty="0"/>
            </a:br>
            <a:r>
              <a:rPr lang="es-MX" sz="2000" dirty="0"/>
              <a:t>·   FALSOS CONTACTOS EN EL INTERIOR (CAMBIADOR,  CONEXIONES)</a:t>
            </a:r>
            <a:br>
              <a:rPr lang="es-MX" sz="2000" dirty="0"/>
            </a:br>
            <a:r>
              <a:rPr lang="es-MX" sz="2000" dirty="0"/>
              <a:t>·   CALENTAMIENTO ANORMAL POR FALLA EN SISTEMA DE ENFTO</a:t>
            </a:r>
            <a:r>
              <a:rPr lang="es-MX" sz="2000" dirty="0" smtClean="0"/>
              <a:t>.</a:t>
            </a:r>
            <a:br>
              <a:rPr lang="es-MX" sz="2000" dirty="0" smtClean="0"/>
            </a:br>
            <a:r>
              <a:rPr lang="es-MX" sz="2000" dirty="0"/>
              <a:t/>
            </a:r>
            <a:br>
              <a:rPr lang="es-MX" sz="2000" dirty="0"/>
            </a:br>
            <a:r>
              <a:rPr lang="es-MX" sz="2000" b="1" dirty="0" smtClean="0">
                <a:solidFill>
                  <a:srgbClr val="00CC00"/>
                </a:solidFill>
              </a:rPr>
              <a:t>FALLAS </a:t>
            </a:r>
            <a:r>
              <a:rPr lang="es-MX" sz="2000" b="1" dirty="0">
                <a:solidFill>
                  <a:srgbClr val="00CC00"/>
                </a:solidFill>
              </a:rPr>
              <a:t>INTERNAS SEVERAS</a:t>
            </a:r>
            <a:r>
              <a:rPr lang="es-MX" sz="2000" b="1" dirty="0" smtClean="0">
                <a:solidFill>
                  <a:srgbClr val="00CC00"/>
                </a:solidFill>
              </a:rPr>
              <a:t>.</a:t>
            </a:r>
            <a:br>
              <a:rPr lang="es-MX" sz="2000" b="1" dirty="0" smtClean="0">
                <a:solidFill>
                  <a:srgbClr val="00CC00"/>
                </a:solidFill>
              </a:rPr>
            </a:br>
            <a:r>
              <a:rPr lang="es-MX" sz="2000" dirty="0"/>
              <a:t/>
            </a:r>
            <a:br>
              <a:rPr lang="es-MX" sz="2000" dirty="0"/>
            </a:br>
            <a:r>
              <a:rPr lang="es-MX" sz="2000" dirty="0"/>
              <a:t>·   CORTOCIRCUITO ENTRE DEVANADOS </a:t>
            </a:r>
            <a:br>
              <a:rPr lang="es-MX" sz="2000" dirty="0"/>
            </a:br>
            <a:r>
              <a:rPr lang="es-MX" sz="2000" dirty="0"/>
              <a:t>·   CORTOCIRCUITO DE UN DEVANADO A TIERRA</a:t>
            </a:r>
            <a:br>
              <a:rPr lang="es-MX" sz="2000" dirty="0"/>
            </a:br>
            <a:r>
              <a:rPr lang="es-MX" sz="2000" dirty="0"/>
              <a:t>·   CORTOCIRCUITO EN EL CAMBIADOR DE DERIVACIONES</a:t>
            </a:r>
            <a:r>
              <a:rPr lang="es-MX" sz="2000" dirty="0" smtClean="0"/>
              <a:t>.</a:t>
            </a:r>
            <a:br>
              <a:rPr lang="es-MX" sz="2000" dirty="0" smtClean="0"/>
            </a:br>
            <a:r>
              <a:rPr lang="es-MX" sz="2000" dirty="0"/>
              <a:t/>
            </a:r>
            <a:br>
              <a:rPr lang="es-MX" sz="2000" dirty="0"/>
            </a:br>
            <a:r>
              <a:rPr lang="es-MX" sz="2000" b="1" dirty="0" smtClean="0">
                <a:solidFill>
                  <a:srgbClr val="00CC00"/>
                </a:solidFill>
              </a:rPr>
              <a:t>SOBRECALENTAMIENTO </a:t>
            </a:r>
            <a:r>
              <a:rPr lang="es-MX" sz="2000" b="1" dirty="0">
                <a:solidFill>
                  <a:srgbClr val="00CC00"/>
                </a:solidFill>
              </a:rPr>
              <a:t>POR SOBRECARGA</a:t>
            </a:r>
            <a:r>
              <a:rPr lang="es-MX" sz="2000" dirty="0"/>
              <a:t/>
            </a:r>
            <a:br>
              <a:rPr lang="es-MX" sz="2000" dirty="0"/>
            </a:br>
            <a:r>
              <a:rPr lang="es-MX" sz="2000" dirty="0"/>
              <a:t>·   SOBRECARGA  DE  LOS  EQUIPOS  Y  CIRCUITOS  ALIMENTADOS  POR  </a:t>
            </a:r>
            <a:r>
              <a:rPr lang="es-MX" sz="2000" dirty="0" smtClean="0"/>
              <a:t>EL TRANSFORMADOR</a:t>
            </a:r>
            <a:br>
              <a:rPr lang="es-MX" sz="2000" dirty="0" smtClean="0"/>
            </a:br>
            <a:r>
              <a:rPr lang="es-MX" sz="2000" dirty="0"/>
              <a:t/>
            </a:r>
            <a:br>
              <a:rPr lang="es-MX" sz="2000" dirty="0"/>
            </a:br>
            <a:r>
              <a:rPr lang="es-MX" sz="2000" b="1" dirty="0" smtClean="0">
                <a:solidFill>
                  <a:srgbClr val="00CC00"/>
                </a:solidFill>
              </a:rPr>
              <a:t>SOBRECALENTAMIENTO  </a:t>
            </a:r>
            <a:r>
              <a:rPr lang="es-MX" sz="2000" b="1" dirty="0">
                <a:solidFill>
                  <a:srgbClr val="00CC00"/>
                </a:solidFill>
              </a:rPr>
              <a:t>Y  ESFUERZOS  MECÁNICOS  POR  FALLAS </a:t>
            </a:r>
            <a:br>
              <a:rPr lang="es-MX" sz="2000" b="1" dirty="0">
                <a:solidFill>
                  <a:srgbClr val="00CC00"/>
                </a:solidFill>
              </a:rPr>
            </a:br>
            <a:r>
              <a:rPr lang="es-MX" sz="2000" b="1" dirty="0">
                <a:solidFill>
                  <a:srgbClr val="00CC00"/>
                </a:solidFill>
              </a:rPr>
              <a:t>EXTERNAS</a:t>
            </a:r>
            <a:r>
              <a:rPr lang="es-MX" sz="2000" b="1" dirty="0" smtClean="0">
                <a:solidFill>
                  <a:srgbClr val="00CC00"/>
                </a:solidFill>
              </a:rPr>
              <a:t>.</a:t>
            </a:r>
            <a:br>
              <a:rPr lang="es-MX" sz="2000" b="1" dirty="0" smtClean="0">
                <a:solidFill>
                  <a:srgbClr val="00CC00"/>
                </a:solidFill>
              </a:rPr>
            </a:br>
            <a:r>
              <a:rPr lang="es-MX" sz="2000" dirty="0"/>
              <a:t/>
            </a:r>
            <a:br>
              <a:rPr lang="es-MX" sz="2000" dirty="0"/>
            </a:br>
            <a:r>
              <a:rPr lang="es-MX" sz="2000" dirty="0"/>
              <a:t>·   CORRIENTES  DE  CORTOCIRCUITO  CIRCULANDO  POR  </a:t>
            </a:r>
            <a:r>
              <a:rPr lang="es-MX" sz="2000" dirty="0" smtClean="0"/>
              <a:t>EL TRANSFORMADOR </a:t>
            </a:r>
            <a:r>
              <a:rPr lang="es-MX" sz="2000" dirty="0"/>
              <a:t>HACIA EL PUNTO DE FALLA. </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683959986"/>
      </p:ext>
    </p:extLst>
  </p:cSld>
  <p:clrMapOvr>
    <a:masterClrMapping/>
  </p:clrMapOvr>
  <p:transition>
    <p:wipe dir="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356350"/>
          </a:xfrm>
        </p:spPr>
        <p:txBody>
          <a:bodyPr>
            <a:normAutofit/>
          </a:bodyPr>
          <a:lstStyle/>
          <a:p>
            <a:pPr algn="just"/>
            <a:r>
              <a:rPr lang="es-MX" sz="3100" b="1" dirty="0" smtClean="0">
                <a:solidFill>
                  <a:srgbClr val="FF0000"/>
                </a:solidFill>
              </a:rPr>
              <a:t>CORRIENTE </a:t>
            </a:r>
            <a:r>
              <a:rPr lang="es-MX" sz="3100" b="1" dirty="0">
                <a:solidFill>
                  <a:srgbClr val="FF0000"/>
                </a:solidFill>
              </a:rPr>
              <a:t>DE MAGNETIZACIÓN   (INRUSH</a:t>
            </a:r>
            <a:r>
              <a:rPr lang="es-MX" sz="3100" b="1" dirty="0" smtClean="0">
                <a:solidFill>
                  <a:srgbClr val="FF0000"/>
                </a:solidFill>
              </a:rPr>
              <a:t>).</a:t>
            </a:r>
            <a:r>
              <a:rPr lang="es-MX" sz="3100" b="1" dirty="0" smtClean="0">
                <a:solidFill>
                  <a:srgbClr val="00CC00"/>
                </a:solidFill>
              </a:rPr>
              <a:t/>
            </a:r>
            <a:br>
              <a:rPr lang="es-MX" sz="3100" b="1" dirty="0" smtClean="0">
                <a:solidFill>
                  <a:srgbClr val="00CC00"/>
                </a:solidFill>
              </a:rPr>
            </a:br>
            <a:r>
              <a:rPr lang="es-MX" sz="2000" dirty="0" smtClean="0"/>
              <a:t/>
            </a:r>
            <a:br>
              <a:rPr lang="es-MX" sz="2000" dirty="0" smtClean="0"/>
            </a:br>
            <a:r>
              <a:rPr lang="es-MX" sz="2000" dirty="0"/>
              <a:t/>
            </a:r>
            <a:br>
              <a:rPr lang="es-MX" sz="2000" dirty="0"/>
            </a:br>
            <a:r>
              <a:rPr lang="es-MX" sz="2200" dirty="0"/>
              <a:t>LA  PROTECCIÓN  DE  SOBRECORRIENTE  EN  EL  PRIMARIO  NO  DEBE  OPERAR</a:t>
            </a:r>
            <a:br>
              <a:rPr lang="es-MX" sz="2200" dirty="0"/>
            </a:br>
            <a:r>
              <a:rPr lang="es-MX" sz="2200" dirty="0"/>
              <a:t>CON  LA CORRIENTE  DE  MAGNETIZACIÓN,  LA  CUAL SE CONSIDERA DE  8 A 12</a:t>
            </a:r>
            <a:br>
              <a:rPr lang="es-MX" sz="2200" dirty="0"/>
            </a:br>
            <a:r>
              <a:rPr lang="es-MX" sz="2200" dirty="0"/>
              <a:t>VECES  LA  CORRIENTE  NOMINAL  DEL  TRANSFORMADOR  DURANTE  0.1</a:t>
            </a:r>
            <a:br>
              <a:rPr lang="es-MX" sz="2200" dirty="0"/>
            </a:br>
            <a:r>
              <a:rPr lang="es-MX" sz="2200" dirty="0"/>
              <a:t>SEGUNDOS, DEPENDIENDO DE LA POTENCIA DEL TRANSFORMADOR</a:t>
            </a:r>
            <a:r>
              <a:rPr lang="es-MX" sz="2200" dirty="0" smtClean="0"/>
              <a:t>:</a:t>
            </a:r>
            <a:r>
              <a:rPr lang="es-MX" sz="2000" dirty="0" smtClean="0"/>
              <a:t/>
            </a:r>
            <a:br>
              <a:rPr lang="es-MX" sz="2000" dirty="0" smtClean="0"/>
            </a:br>
            <a:r>
              <a:rPr lang="es-MX" sz="2000" dirty="0"/>
              <a:t/>
            </a:r>
            <a:br>
              <a:rPr lang="es-MX" sz="2000" dirty="0"/>
            </a:br>
            <a:r>
              <a:rPr lang="es-MX" sz="2000" dirty="0"/>
              <a:t/>
            </a:r>
            <a:br>
              <a:rPr lang="es-MX" sz="2000" dirty="0"/>
            </a:br>
            <a:r>
              <a:rPr lang="es-MX" sz="2000" dirty="0"/>
              <a:t>TRANSFORMADORES MENORES DE 1500 KVA:   </a:t>
            </a:r>
            <a:r>
              <a:rPr lang="es-MX" sz="2000" dirty="0" smtClean="0"/>
              <a:t> 8  </a:t>
            </a:r>
            <a:r>
              <a:rPr lang="es-MX" sz="2000" dirty="0"/>
              <a:t>x  I nominal</a:t>
            </a:r>
            <a:br>
              <a:rPr lang="es-MX" sz="2000" dirty="0"/>
            </a:br>
            <a:r>
              <a:rPr lang="es-MX" sz="2000" dirty="0"/>
              <a:t>TRANSFORMADORES DE 1500 A 3750 KVA:    10  x  I nominal</a:t>
            </a:r>
            <a:br>
              <a:rPr lang="es-MX" sz="2000" dirty="0"/>
            </a:br>
            <a:r>
              <a:rPr lang="es-MX" sz="2000" dirty="0"/>
              <a:t>TRANSFORMADORES MAYORES DE 3750 KVA:    12  x  I </a:t>
            </a:r>
            <a:r>
              <a:rPr lang="es-MX" sz="2000" dirty="0" smtClean="0"/>
              <a:t>nomina</a:t>
            </a:r>
            <a:br>
              <a:rPr lang="es-MX" sz="2000" dirty="0" smtClean="0"/>
            </a:br>
            <a:r>
              <a:rPr lang="es-MX" sz="2000" dirty="0"/>
              <a:t/>
            </a:r>
            <a:br>
              <a:rPr lang="es-MX" sz="2000" dirty="0"/>
            </a:br>
            <a:endParaRPr lang="es-MX" sz="2000" dirty="0"/>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1112483817"/>
      </p:ext>
    </p:extLst>
  </p:cSld>
  <p:clrMapOvr>
    <a:masterClrMapping/>
  </p:clrMapOvr>
  <p:transition>
    <p:wipe dir="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5085184"/>
          </a:xfrm>
        </p:spPr>
        <p:txBody>
          <a:bodyPr>
            <a:normAutofit fontScale="90000"/>
          </a:bodyPr>
          <a:lstStyle/>
          <a:p>
            <a:pPr algn="l"/>
            <a:r>
              <a:rPr lang="es-MX" sz="2000" b="1" dirty="0" smtClean="0">
                <a:solidFill>
                  <a:srgbClr val="00CC00"/>
                </a:solidFill>
              </a:rPr>
              <a:t>PROTECCIONES  </a:t>
            </a:r>
            <a:r>
              <a:rPr lang="es-MX" sz="2000" b="1" dirty="0">
                <a:solidFill>
                  <a:srgbClr val="00CC00"/>
                </a:solidFill>
              </a:rPr>
              <a:t>RECOMENDADAS  (ADICIONALES  A  LOS  </a:t>
            </a:r>
            <a:r>
              <a:rPr lang="es-MX" sz="2000" b="1" dirty="0" smtClean="0">
                <a:solidFill>
                  <a:srgbClr val="00CC00"/>
                </a:solidFill>
              </a:rPr>
              <a:t>DISPOSITIVOS MONTADOS  </a:t>
            </a:r>
            <a:r>
              <a:rPr lang="es-MX" sz="2000" b="1" dirty="0">
                <a:solidFill>
                  <a:srgbClr val="00CC00"/>
                </a:solidFill>
              </a:rPr>
              <a:t>EN  EL  PROPIO  TRANSFORMADOR,  COMO  RELÉS  DE  </a:t>
            </a:r>
            <a:r>
              <a:rPr lang="es-MX" sz="2000" b="1" dirty="0" smtClean="0">
                <a:solidFill>
                  <a:srgbClr val="00CC00"/>
                </a:solidFill>
              </a:rPr>
              <a:t>IMAGEN TÉRMICA</a:t>
            </a:r>
            <a:r>
              <a:rPr lang="es-MX" sz="2000" b="1" dirty="0">
                <a:solidFill>
                  <a:srgbClr val="00CC00"/>
                </a:solidFill>
              </a:rPr>
              <a:t>, ALTA TEMPERATURA DEL ACEITE, BUCHOLZ, SOBREPRESIÓN</a:t>
            </a:r>
            <a:r>
              <a:rPr lang="es-MX" sz="2000" b="1" dirty="0" smtClean="0">
                <a:solidFill>
                  <a:srgbClr val="00CC00"/>
                </a:solidFill>
              </a:rPr>
              <a:t>).</a:t>
            </a:r>
            <a:r>
              <a:rPr lang="es-MX" sz="2000" dirty="0" smtClean="0"/>
              <a:t/>
            </a:r>
            <a:br>
              <a:rPr lang="es-MX" sz="2000" dirty="0" smtClean="0"/>
            </a:br>
            <a:r>
              <a:rPr lang="es-MX" sz="2000" dirty="0"/>
              <a:t/>
            </a:r>
            <a:br>
              <a:rPr lang="es-MX" sz="2000" dirty="0"/>
            </a:br>
            <a:r>
              <a:rPr lang="es-MX" sz="2000" b="1" dirty="0" smtClean="0">
                <a:solidFill>
                  <a:srgbClr val="FF0000"/>
                </a:solidFill>
              </a:rPr>
              <a:t>TRANSFORMADORES </a:t>
            </a:r>
            <a:r>
              <a:rPr lang="es-MX" sz="2000" b="1" dirty="0">
                <a:solidFill>
                  <a:srgbClr val="FF0000"/>
                </a:solidFill>
              </a:rPr>
              <a:t>DE DISTRIBUCIÓN (HASTA 1500 KVA</a:t>
            </a:r>
            <a:r>
              <a:rPr lang="es-MX" sz="2000" b="1" dirty="0" smtClean="0">
                <a:solidFill>
                  <a:srgbClr val="FF0000"/>
                </a:solidFill>
              </a:rPr>
              <a:t>):</a:t>
            </a:r>
            <a:r>
              <a:rPr lang="es-MX" sz="2000" dirty="0" smtClean="0"/>
              <a:t/>
            </a:r>
            <a:br>
              <a:rPr lang="es-MX" sz="2000" dirty="0" smtClean="0"/>
            </a:br>
            <a:r>
              <a:rPr lang="es-MX" sz="2000" dirty="0"/>
              <a:t/>
            </a:r>
            <a:br>
              <a:rPr lang="es-MX" sz="2000" dirty="0"/>
            </a:br>
            <a:r>
              <a:rPr lang="es-MX" sz="2000" dirty="0"/>
              <a:t>·   PROTECCIÓN CONTRA CORTOCIRCUITO DE FASE (PRIMARIO) (50)</a:t>
            </a:r>
            <a:br>
              <a:rPr lang="es-MX" sz="2000" dirty="0"/>
            </a:br>
            <a:r>
              <a:rPr lang="es-MX" sz="2000" dirty="0"/>
              <a:t>·   PROTN. CONTRA FALLAS A TIERRA (PRIMARIO Y SECUNDARIO) (51N)</a:t>
            </a:r>
            <a:br>
              <a:rPr lang="es-MX" sz="2000" dirty="0"/>
            </a:br>
            <a:r>
              <a:rPr lang="es-MX" sz="2000" dirty="0"/>
              <a:t>·   PROTECCIÓN  CONTRA  SOBRECARGAS  (SECUNDARIO)  (51  </a:t>
            </a:r>
            <a:r>
              <a:rPr lang="es-MX" sz="2000" dirty="0" smtClean="0"/>
              <a:t>Y/O ELECTROMAGNÉTICOS).</a:t>
            </a:r>
            <a:br>
              <a:rPr lang="es-MX" sz="2000" dirty="0" smtClean="0"/>
            </a:br>
            <a:r>
              <a:rPr lang="es-MX" sz="2000" dirty="0"/>
              <a:t/>
            </a:r>
            <a:br>
              <a:rPr lang="es-MX" sz="2000" dirty="0"/>
            </a:br>
            <a:r>
              <a:rPr lang="es-MX" sz="2000" b="1" dirty="0">
                <a:solidFill>
                  <a:srgbClr val="FF0000"/>
                </a:solidFill>
              </a:rPr>
              <a:t>PROTECCIONES ADICIONALES</a:t>
            </a:r>
            <a:r>
              <a:rPr lang="es-MX" sz="2000" b="1" dirty="0" smtClean="0">
                <a:solidFill>
                  <a:srgbClr val="FF0000"/>
                </a:solidFill>
              </a:rPr>
              <a:t>.</a:t>
            </a:r>
            <a:r>
              <a:rPr lang="es-MX" sz="2000" dirty="0" smtClean="0"/>
              <a:t/>
            </a:r>
            <a:br>
              <a:rPr lang="es-MX" sz="2000" dirty="0" smtClean="0"/>
            </a:br>
            <a:r>
              <a:rPr lang="es-MX" sz="2000" dirty="0"/>
              <a:t/>
            </a:r>
            <a:br>
              <a:rPr lang="es-MX" sz="2000" dirty="0"/>
            </a:br>
            <a:r>
              <a:rPr lang="es-MX" sz="2000" dirty="0"/>
              <a:t>·   PROTECCIÓN  CONTRA  SOBRETENSIONES  (APARTARRAYOS),  </a:t>
            </a:r>
            <a:r>
              <a:rPr lang="es-MX" sz="2000" dirty="0" smtClean="0"/>
              <a:t>DONDE SE  </a:t>
            </a:r>
            <a:r>
              <a:rPr lang="es-MX" sz="2000" dirty="0"/>
              <a:t>TENGAN </a:t>
            </a:r>
            <a:r>
              <a:rPr lang="es-MX" sz="2000" dirty="0" smtClean="0"/>
              <a:t>INTERCONEXIONES  </a:t>
            </a:r>
            <a:r>
              <a:rPr lang="es-MX" sz="2000" dirty="0"/>
              <a:t>CON  LINEAS  AEREAS  O  SE  </a:t>
            </a:r>
            <a:r>
              <a:rPr lang="es-MX" sz="2000" dirty="0" smtClean="0"/>
              <a:t>TENGAN SOBRETENSIONES </a:t>
            </a:r>
            <a:r>
              <a:rPr lang="es-MX" sz="2000" dirty="0"/>
              <a:t>INTERNAS ALTAS O </a:t>
            </a:r>
            <a:r>
              <a:rPr lang="es-MX" sz="2000" dirty="0" smtClean="0"/>
              <a:t>FRECUENTES.</a:t>
            </a:r>
            <a:br>
              <a:rPr lang="es-MX" sz="2000" dirty="0" smtClean="0"/>
            </a:br>
            <a:endParaRPr lang="es-MX" sz="2000" dirty="0"/>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132937638"/>
      </p:ext>
    </p:extLst>
  </p:cSld>
  <p:clrMapOvr>
    <a:masterClrMapping/>
  </p:clrMapOvr>
  <p:transition>
    <p:wipe dir="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 y="0"/>
            <a:ext cx="9032333" cy="5805264"/>
          </a:xfrm>
        </p:spPr>
        <p:txBody>
          <a:bodyPr>
            <a:normAutofit/>
          </a:bodyPr>
          <a:lstStyle/>
          <a:p>
            <a:pPr algn="l"/>
            <a:r>
              <a:rPr lang="es-MX" sz="2200" b="1" dirty="0" smtClean="0">
                <a:solidFill>
                  <a:srgbClr val="FF0000"/>
                </a:solidFill>
              </a:rPr>
              <a:t>TRANSFORMADORES </a:t>
            </a:r>
            <a:r>
              <a:rPr lang="es-MX" sz="2200" b="1" dirty="0">
                <a:solidFill>
                  <a:srgbClr val="FF0000"/>
                </a:solidFill>
              </a:rPr>
              <a:t>DE POTENCIA (MAYORES DE 5000 KVA</a:t>
            </a:r>
            <a:r>
              <a:rPr lang="es-MX" sz="2200" b="1" dirty="0" smtClean="0">
                <a:solidFill>
                  <a:srgbClr val="FF0000"/>
                </a:solidFill>
              </a:rPr>
              <a:t>)</a:t>
            </a:r>
            <a:r>
              <a:rPr lang="es-MX" sz="2000" dirty="0" smtClean="0"/>
              <a:t/>
            </a:r>
            <a:br>
              <a:rPr lang="es-MX" sz="2000" dirty="0" smtClean="0"/>
            </a:br>
            <a:r>
              <a:rPr lang="es-MX" sz="2000" dirty="0"/>
              <a:t/>
            </a:r>
            <a:br>
              <a:rPr lang="es-MX" sz="2000" dirty="0"/>
            </a:br>
            <a:r>
              <a:rPr lang="es-MX" sz="2000" dirty="0"/>
              <a:t>·   PROTECCIÓN CONTRA SOBRECARGAS (SECUNDARIO) (51) O (49)</a:t>
            </a:r>
            <a:br>
              <a:rPr lang="es-MX" sz="2000" dirty="0"/>
            </a:br>
            <a:r>
              <a:rPr lang="es-MX" sz="2000" dirty="0"/>
              <a:t>·   PROTN. CONTRA FALLAS A TIERRA (PRIMARIO Y SECUNDARIO) (51N)</a:t>
            </a:r>
            <a:br>
              <a:rPr lang="es-MX" sz="2000" dirty="0"/>
            </a:br>
            <a:r>
              <a:rPr lang="es-MX" sz="2000" dirty="0"/>
              <a:t>·   PROTECCIÓN CONTRA CORTOCIRCUITO DE FASE (PRIMARIO) (50)</a:t>
            </a:r>
            <a:br>
              <a:rPr lang="es-MX" sz="2000" dirty="0"/>
            </a:br>
            <a:r>
              <a:rPr lang="es-MX" sz="2000" dirty="0"/>
              <a:t>·   PROTECCION DIFERENCIAL (FALLAS INTERNAS)   (87</a:t>
            </a:r>
            <a:r>
              <a:rPr lang="es-MX" sz="2000" dirty="0" smtClean="0"/>
              <a:t>)</a:t>
            </a:r>
            <a:br>
              <a:rPr lang="es-MX" sz="2000" dirty="0" smtClean="0"/>
            </a:br>
            <a:r>
              <a:rPr lang="es-MX" sz="2000" dirty="0"/>
              <a:t/>
            </a:r>
            <a:br>
              <a:rPr lang="es-MX" sz="2000" dirty="0"/>
            </a:br>
            <a:r>
              <a:rPr lang="es-MX" sz="2000" dirty="0"/>
              <a:t>LOS  TRANSFORMADORES  DE  CORRIENTE  PARA  LA  </a:t>
            </a:r>
            <a:r>
              <a:rPr lang="es-MX" sz="2000" dirty="0" smtClean="0"/>
              <a:t>PROTECCIÓN DIFERENCIAL  </a:t>
            </a:r>
            <a:r>
              <a:rPr lang="es-MX" sz="2000" dirty="0"/>
              <a:t>DE  TRANSFORMADORES  CON  CONEXIÓN  </a:t>
            </a:r>
            <a:r>
              <a:rPr lang="es-MX" sz="2000" dirty="0" smtClean="0"/>
              <a:t>DELTA/ESTRELLA</a:t>
            </a:r>
            <a:r>
              <a:rPr lang="es-MX" sz="2000" dirty="0"/>
              <a:t>,  SE  DEBEN  CONECTAR  EN    </a:t>
            </a:r>
            <a:r>
              <a:rPr lang="es-MX" sz="2000" b="1" dirty="0">
                <a:solidFill>
                  <a:srgbClr val="FF0000"/>
                </a:solidFill>
              </a:rPr>
              <a:t>ESTRELLA,  EN  EL  LADO  DONDE SE  UBICA  EL  DEVANADO  DEL  TRANSFORMADOR  EN  DELTA,    </a:t>
            </a:r>
            <a:r>
              <a:rPr lang="es-MX" sz="2000" dirty="0"/>
              <a:t>Y  </a:t>
            </a:r>
            <a:r>
              <a:rPr lang="es-MX" sz="2000" b="1" dirty="0" smtClean="0">
                <a:solidFill>
                  <a:srgbClr val="1109B7"/>
                </a:solidFill>
              </a:rPr>
              <a:t>EN DELTA  </a:t>
            </a:r>
            <a:r>
              <a:rPr lang="es-MX" sz="2000" b="1" dirty="0">
                <a:solidFill>
                  <a:srgbClr val="1109B7"/>
                </a:solidFill>
              </a:rPr>
              <a:t>EN  EL  LADO  DONDE  SE  UBICA  EL  DEBANADO  </a:t>
            </a:r>
            <a:r>
              <a:rPr lang="es-MX" sz="2000" b="1" dirty="0" smtClean="0">
                <a:solidFill>
                  <a:srgbClr val="1109B7"/>
                </a:solidFill>
              </a:rPr>
              <a:t>DEL TRANSFORMADOR  </a:t>
            </a:r>
            <a:r>
              <a:rPr lang="es-MX" sz="2000" b="1" dirty="0">
                <a:solidFill>
                  <a:srgbClr val="1109B7"/>
                </a:solidFill>
              </a:rPr>
              <a:t>EN  ESTRELLA.    </a:t>
            </a:r>
            <a:r>
              <a:rPr lang="es-MX" sz="2000" dirty="0"/>
              <a:t>LO  ANTERIOR  PARA  </a:t>
            </a:r>
            <a:r>
              <a:rPr lang="es-MX" sz="2000" dirty="0" smtClean="0"/>
              <a:t>COMPENSAR EL  </a:t>
            </a:r>
            <a:r>
              <a:rPr lang="es-MX" sz="2000" dirty="0"/>
              <a:t>ANGULO  DE  FASE  DE  LAS  CORRIENTES  EN  EL  PRIMARIO  </a:t>
            </a:r>
            <a:r>
              <a:rPr lang="es-MX" sz="2000" dirty="0" smtClean="0"/>
              <a:t>Y SECUNDARIO DEL TRANSFORMADOR </a:t>
            </a:r>
            <a:r>
              <a:rPr lang="es-MX" sz="2000" dirty="0"/>
              <a:t>DE POTENCIA.</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460538552"/>
      </p:ext>
    </p:extLst>
  </p:cSld>
  <p:clrMapOvr>
    <a:masterClrMapping/>
  </p:clrMapOvr>
  <p:transition>
    <p:wipe dir="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60648"/>
            <a:ext cx="9144000" cy="5544616"/>
          </a:xfrm>
        </p:spPr>
        <p:txBody>
          <a:bodyPr>
            <a:normAutofit/>
          </a:bodyPr>
          <a:lstStyle/>
          <a:p>
            <a:pPr algn="l"/>
            <a:r>
              <a:rPr lang="es-MX" sz="2400" b="1" dirty="0" smtClean="0">
                <a:solidFill>
                  <a:srgbClr val="FF0000"/>
                </a:solidFill>
              </a:rPr>
              <a:t>PROTECCIONES  </a:t>
            </a:r>
            <a:r>
              <a:rPr lang="es-MX" sz="2400" b="1" dirty="0">
                <a:solidFill>
                  <a:srgbClr val="FF0000"/>
                </a:solidFill>
              </a:rPr>
              <a:t>ADICIONALES  DEPENDIENDO  DE  LA  CRITICIDAD  DE  </a:t>
            </a:r>
            <a:r>
              <a:rPr lang="es-MX" sz="2400" b="1" dirty="0" smtClean="0">
                <a:solidFill>
                  <a:srgbClr val="FF0000"/>
                </a:solidFill>
              </a:rPr>
              <a:t>LA CARGA </a:t>
            </a:r>
            <a:r>
              <a:rPr lang="es-MX" sz="2400" b="1" dirty="0">
                <a:solidFill>
                  <a:srgbClr val="FF0000"/>
                </a:solidFill>
              </a:rPr>
              <a:t>Y TIPO DE TRANSFORMADOR</a:t>
            </a:r>
            <a:r>
              <a:rPr lang="es-MX" sz="2400" b="1" dirty="0" smtClean="0">
                <a:solidFill>
                  <a:srgbClr val="FF0000"/>
                </a:solidFill>
              </a:rPr>
              <a:t>.</a:t>
            </a:r>
            <a:r>
              <a:rPr lang="es-MX" sz="2000" dirty="0" smtClean="0"/>
              <a:t/>
            </a:r>
            <a:br>
              <a:rPr lang="es-MX" sz="2000" dirty="0" smtClean="0"/>
            </a:br>
            <a:r>
              <a:rPr lang="es-MX" sz="2000" dirty="0"/>
              <a:t/>
            </a:r>
            <a:br>
              <a:rPr lang="es-MX" sz="2000" dirty="0"/>
            </a:br>
            <a:r>
              <a:rPr lang="es-MX" sz="2000" dirty="0"/>
              <a:t>·   PROTECCIÓN TÉRMICA (49)</a:t>
            </a:r>
            <a:br>
              <a:rPr lang="es-MX" sz="2000" dirty="0"/>
            </a:br>
            <a:r>
              <a:rPr lang="es-MX" sz="2000" dirty="0"/>
              <a:t>·   PROTECCIÓN DE SECUENCIA NEGATIVA ( 46)</a:t>
            </a:r>
            <a:br>
              <a:rPr lang="es-MX" sz="2000" dirty="0"/>
            </a:br>
            <a:r>
              <a:rPr lang="es-MX" sz="2000" dirty="0"/>
              <a:t>·   PROTECCIÓN  CONTRA  SOBRETENSIÓN  O    VOLTZ/HERTZ,  </a:t>
            </a:r>
            <a:r>
              <a:rPr lang="es-MX" sz="2000" dirty="0" smtClean="0"/>
              <a:t>PARA TRANSFORMADORES </a:t>
            </a:r>
            <a:r>
              <a:rPr lang="es-MX" sz="2000" dirty="0"/>
              <a:t>DE MAS DE  30000 KVA</a:t>
            </a:r>
            <a:r>
              <a:rPr lang="es-MX" sz="2000" dirty="0" smtClean="0"/>
              <a:t>.</a:t>
            </a:r>
            <a:br>
              <a:rPr lang="es-MX" sz="2000" dirty="0" smtClean="0"/>
            </a:br>
            <a:r>
              <a:rPr lang="es-MX" sz="2000" dirty="0"/>
              <a:t/>
            </a:r>
            <a:br>
              <a:rPr lang="es-MX" sz="2000" dirty="0"/>
            </a:br>
            <a:r>
              <a:rPr lang="es-MX" sz="2000" dirty="0"/>
              <a:t>·   PROTECCIÓN  BUCHOLZ  (EN  TRANSFORMADORES  CON  </a:t>
            </a:r>
            <a:r>
              <a:rPr lang="es-MX" sz="2000" dirty="0" smtClean="0"/>
              <a:t>TANQUE CONSERVADOR</a:t>
            </a:r>
            <a:r>
              <a:rPr lang="es-MX" sz="2000" dirty="0"/>
              <a:t>)  (PROPORCIONA  PROTECCIÓN  CONTRA  </a:t>
            </a:r>
            <a:r>
              <a:rPr lang="es-MX" sz="2000" dirty="0" smtClean="0"/>
              <a:t>FALLAS INTERNAS </a:t>
            </a:r>
            <a:r>
              <a:rPr lang="es-MX" sz="2000" dirty="0"/>
              <a:t>INCIPIENTES Y SEVERAS)</a:t>
            </a:r>
            <a:br>
              <a:rPr lang="es-MX" sz="2000" dirty="0"/>
            </a:br>
            <a:r>
              <a:rPr lang="es-MX" sz="2000" dirty="0"/>
              <a:t>·   PROTECCIÓN  CONTRA  SOBRETENSIONES  (APARTARRAYOS),  </a:t>
            </a:r>
            <a:r>
              <a:rPr lang="es-MX" sz="2000" dirty="0" smtClean="0"/>
              <a:t>DONDE SE  </a:t>
            </a:r>
            <a:r>
              <a:rPr lang="es-MX" sz="2000" dirty="0"/>
              <a:t>TENGAN  INTERCONEXIONES  CON  LINEAS  AEREAS  O  SE  </a:t>
            </a:r>
            <a:r>
              <a:rPr lang="es-MX" sz="2000" dirty="0" smtClean="0"/>
              <a:t>TENGAN SOBRETENSIONES </a:t>
            </a:r>
            <a:r>
              <a:rPr lang="es-MX" sz="2000" dirty="0"/>
              <a:t>INTERNAS ALTAS O FRECUENTES</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3282772161"/>
      </p:ext>
    </p:extLst>
  </p:cSld>
  <p:clrMapOvr>
    <a:masterClrMapping/>
  </p:clrMapOvr>
  <p:transition>
    <p:wipe dir="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sp>
        <p:nvSpPr>
          <p:cNvPr id="3" name="Rectángulo 2"/>
          <p:cNvSpPr/>
          <p:nvPr/>
        </p:nvSpPr>
        <p:spPr>
          <a:xfrm>
            <a:off x="0" y="188640"/>
            <a:ext cx="9144000" cy="5878532"/>
          </a:xfrm>
          <a:prstGeom prst="rect">
            <a:avLst/>
          </a:prstGeom>
        </p:spPr>
        <p:txBody>
          <a:bodyPr wrap="square">
            <a:spAutoFit/>
          </a:bodyPr>
          <a:lstStyle/>
          <a:p>
            <a:pPr algn="ctr"/>
            <a:r>
              <a:rPr lang="es-MX" sz="2400" b="1" dirty="0" smtClean="0">
                <a:solidFill>
                  <a:srgbClr val="FF0000"/>
                </a:solidFill>
              </a:rPr>
              <a:t>PROTECCIONES  </a:t>
            </a:r>
            <a:r>
              <a:rPr lang="es-MX" sz="2400" b="1" dirty="0">
                <a:solidFill>
                  <a:srgbClr val="FF0000"/>
                </a:solidFill>
              </a:rPr>
              <a:t>COMÚNMENTE  UTILIZADAS  </a:t>
            </a:r>
            <a:r>
              <a:rPr lang="es-MX" sz="2400" b="1" dirty="0" smtClean="0">
                <a:solidFill>
                  <a:srgbClr val="FF0000"/>
                </a:solidFill>
              </a:rPr>
              <a:t>EN LA REFINERIA LAZARO CARDENAS DE MINATITLAN:</a:t>
            </a:r>
          </a:p>
          <a:p>
            <a:pPr algn="ctr"/>
            <a:endParaRPr lang="es-MX" sz="2400" dirty="0">
              <a:solidFill>
                <a:srgbClr val="FF0000"/>
              </a:solidFill>
            </a:endParaRPr>
          </a:p>
          <a:p>
            <a:r>
              <a:rPr lang="es-MX" sz="2400" b="1" dirty="0" smtClean="0">
                <a:solidFill>
                  <a:srgbClr val="1109B7"/>
                </a:solidFill>
              </a:rPr>
              <a:t>TRANSFORMADORES </a:t>
            </a:r>
            <a:r>
              <a:rPr lang="es-MX" sz="2400" b="1" dirty="0">
                <a:solidFill>
                  <a:srgbClr val="1109B7"/>
                </a:solidFill>
              </a:rPr>
              <a:t>DE DISTRIBUCIÓN (HASTA 1500 KVA</a:t>
            </a:r>
            <a:r>
              <a:rPr lang="es-MX" sz="2400" b="1" dirty="0" smtClean="0">
                <a:solidFill>
                  <a:srgbClr val="1109B7"/>
                </a:solidFill>
              </a:rPr>
              <a:t>)</a:t>
            </a:r>
          </a:p>
          <a:p>
            <a:endParaRPr lang="es-MX" dirty="0"/>
          </a:p>
          <a:p>
            <a:r>
              <a:rPr lang="es-MX" dirty="0"/>
              <a:t>·   PROTECCIÓN  CONTRA  CORTOCIRCUITO  DE  FASE  (</a:t>
            </a:r>
            <a:r>
              <a:rPr lang="es-MX" dirty="0" smtClean="0"/>
              <a:t>PRIMARIO) FUSIBLES </a:t>
            </a:r>
            <a:r>
              <a:rPr lang="es-MX" dirty="0"/>
              <a:t>O SOBRECORRIENTE  (50/50)</a:t>
            </a:r>
          </a:p>
          <a:p>
            <a:r>
              <a:rPr lang="es-MX" dirty="0"/>
              <a:t>·   PROTN. CONTRA FALLAS A TIERRA (PRIMARIO) (50/51N)</a:t>
            </a:r>
          </a:p>
          <a:p>
            <a:r>
              <a:rPr lang="es-MX" dirty="0"/>
              <a:t>·   PROTECCION  CONTRA  SOBRECARGAS  (SECUNDARIO).  </a:t>
            </a:r>
            <a:r>
              <a:rPr lang="es-MX" dirty="0" smtClean="0"/>
              <a:t>CON ELECTROMAGNÉTICOS.</a:t>
            </a:r>
          </a:p>
          <a:p>
            <a:endParaRPr lang="es-MX" dirty="0"/>
          </a:p>
          <a:p>
            <a:r>
              <a:rPr lang="es-MX" sz="2800" b="1" dirty="0" smtClean="0">
                <a:solidFill>
                  <a:srgbClr val="1109B7"/>
                </a:solidFill>
              </a:rPr>
              <a:t>TRANSFORMADORES </a:t>
            </a:r>
            <a:r>
              <a:rPr lang="es-MX" sz="2800" b="1" dirty="0">
                <a:solidFill>
                  <a:srgbClr val="1109B7"/>
                </a:solidFill>
              </a:rPr>
              <a:t>DE POTENCIA (MAYORES DE 5000 KVA</a:t>
            </a:r>
            <a:r>
              <a:rPr lang="es-MX" sz="2800" b="1" dirty="0" smtClean="0">
                <a:solidFill>
                  <a:srgbClr val="1109B7"/>
                </a:solidFill>
              </a:rPr>
              <a:t>)</a:t>
            </a:r>
          </a:p>
          <a:p>
            <a:endParaRPr lang="es-MX" dirty="0"/>
          </a:p>
          <a:p>
            <a:r>
              <a:rPr lang="es-MX" dirty="0"/>
              <a:t>·   PROTECCIÓN  CONTRA  CORTOCIRCUITO  DE  FASE  (PRIMARIO) </a:t>
            </a:r>
            <a:r>
              <a:rPr lang="es-MX" dirty="0" smtClean="0"/>
              <a:t> SOBRECORRIENTE </a:t>
            </a:r>
            <a:r>
              <a:rPr lang="es-MX" dirty="0"/>
              <a:t>(50 / 51 )</a:t>
            </a:r>
          </a:p>
          <a:p>
            <a:r>
              <a:rPr lang="es-MX" dirty="0"/>
              <a:t>·   PROTECCION DIFERENCIAL (FALLAS INTERNAS)   (87) </a:t>
            </a:r>
          </a:p>
          <a:p>
            <a:r>
              <a:rPr lang="es-MX" dirty="0"/>
              <a:t>·   PROTN.  CONTRA  FALLAS  A  TIERRA  (PRIMARIO  Y  </a:t>
            </a:r>
            <a:r>
              <a:rPr lang="es-MX" dirty="0" smtClean="0"/>
              <a:t>SECUNDARIO) SOBRECORRIENTE </a:t>
            </a:r>
            <a:r>
              <a:rPr lang="es-MX" dirty="0"/>
              <a:t>A </a:t>
            </a:r>
            <a:r>
              <a:rPr lang="es-MX" dirty="0" smtClean="0"/>
              <a:t>TIERRA</a:t>
            </a:r>
          </a:p>
          <a:p>
            <a:r>
              <a:rPr lang="es-MX" dirty="0"/>
              <a:t> </a:t>
            </a:r>
            <a:r>
              <a:rPr lang="es-MX" dirty="0" smtClean="0"/>
              <a:t>   </a:t>
            </a:r>
            <a:r>
              <a:rPr lang="es-MX" dirty="0"/>
              <a:t>(50/ 51N)</a:t>
            </a:r>
          </a:p>
          <a:p>
            <a:r>
              <a:rPr lang="es-MX" dirty="0"/>
              <a:t>·   PROTECCIÓN  CONTRA  SOBRECARGAS  (</a:t>
            </a:r>
            <a:r>
              <a:rPr lang="es-MX" dirty="0" smtClean="0"/>
              <a:t>SECUNDARIO) SOBRECORRIENTE  </a:t>
            </a:r>
            <a:r>
              <a:rPr lang="es-MX" dirty="0"/>
              <a:t>(51).</a:t>
            </a:r>
          </a:p>
          <a:p>
            <a:r>
              <a:rPr lang="es-MX" dirty="0"/>
              <a:t>·   PROTECCIÓN  BUCHOLZ  (EN  TRANSFORMADORES  CON  </a:t>
            </a:r>
            <a:r>
              <a:rPr lang="es-MX" dirty="0" smtClean="0"/>
              <a:t>TANQUE CONSERVADOR</a:t>
            </a:r>
            <a:r>
              <a:rPr lang="es-MX" dirty="0"/>
              <a:t>)  </a:t>
            </a:r>
            <a:endParaRPr lang="es-MX" dirty="0" smtClean="0"/>
          </a:p>
          <a:p>
            <a:r>
              <a:rPr lang="es-MX" dirty="0"/>
              <a:t> </a:t>
            </a:r>
            <a:r>
              <a:rPr lang="es-MX" dirty="0" smtClean="0"/>
              <a:t>   (</a:t>
            </a:r>
            <a:r>
              <a:rPr lang="es-MX" dirty="0"/>
              <a:t>PROPORCIONA  PROTECCIÓN  CONTRA  </a:t>
            </a:r>
            <a:r>
              <a:rPr lang="es-MX" dirty="0" smtClean="0"/>
              <a:t>FALLAS INTERNAS </a:t>
            </a:r>
            <a:r>
              <a:rPr lang="es-MX" dirty="0"/>
              <a:t>INCIPIENTES Y SEVERAS)</a:t>
            </a:r>
          </a:p>
        </p:txBody>
      </p:sp>
    </p:spTree>
    <p:extLst>
      <p:ext uri="{BB962C8B-B14F-4D97-AF65-F5344CB8AC3E}">
        <p14:creationId xmlns:p14="http://schemas.microsoft.com/office/powerpoint/2010/main" val="3753171922"/>
      </p:ext>
    </p:extLst>
  </p:cSld>
  <p:clrMapOvr>
    <a:masterClrMapping/>
  </p:clrMapOvr>
  <p:transition>
    <p:wipe dir="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60848"/>
            <a:ext cx="8229600" cy="2304256"/>
          </a:xfrm>
          <a:solidFill>
            <a:srgbClr val="FFFF00"/>
          </a:solidFill>
        </p:spPr>
        <p:txBody>
          <a:bodyPr>
            <a:normAutofit/>
          </a:bodyPr>
          <a:lstStyle/>
          <a:p>
            <a:r>
              <a:rPr lang="es-MX" sz="4800" b="1" dirty="0" smtClean="0">
                <a:latin typeface="Bauhaus 93" panose="04030905020B02020C02" pitchFamily="82" charset="0"/>
              </a:rPr>
              <a:t>AJUSTES TIPICOS</a:t>
            </a:r>
            <a:endParaRPr lang="es-MX" sz="4800" b="1" dirty="0">
              <a:latin typeface="Bauhaus 93" panose="04030905020B02020C02" pitchFamily="82" charset="0"/>
            </a:endParaRP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128048115"/>
      </p:ext>
    </p:extLst>
  </p:cSld>
  <p:clrMapOvr>
    <a:masterClrMapping/>
  </p:clrMapOvr>
  <p:transition>
    <p:wipe dir="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a:blip r:embed="rId2"/>
          <a:stretch>
            <a:fillRect/>
          </a:stretch>
        </p:blipFill>
        <p:spPr>
          <a:xfrm>
            <a:off x="0" y="116632"/>
            <a:ext cx="9144000" cy="6239718"/>
          </a:xfrm>
          <a:prstGeom prst="rect">
            <a:avLst/>
          </a:prstGeom>
        </p:spPr>
      </p:pic>
    </p:spTree>
    <p:extLst>
      <p:ext uri="{BB962C8B-B14F-4D97-AF65-F5344CB8AC3E}">
        <p14:creationId xmlns:p14="http://schemas.microsoft.com/office/powerpoint/2010/main" val="2312098902"/>
      </p:ext>
    </p:extLst>
  </p:cSld>
  <p:clrMapOvr>
    <a:masterClrMapping/>
  </p:clrMapOvr>
  <p:transition>
    <p:wipe dir="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620688"/>
            <a:ext cx="9144000" cy="5904656"/>
          </a:xfrm>
        </p:spPr>
        <p:txBody>
          <a:bodyPr>
            <a:normAutofit fontScale="90000"/>
          </a:bodyPr>
          <a:lstStyle/>
          <a:p>
            <a:r>
              <a:rPr lang="es-ES" sz="1800" cap="none" dirty="0" smtClean="0">
                <a:solidFill>
                  <a:srgbClr val="000099"/>
                </a:solidFill>
                <a:latin typeface="Arial" pitchFamily="34" charset="0"/>
                <a:cs typeface="Arial" pitchFamily="34" charset="0"/>
              </a:rPr>
              <a:t>En una instalación industrial se alimenta a un transformador trifásico de </a:t>
            </a:r>
            <a:r>
              <a:rPr lang="es-ES" sz="1800" cap="none" dirty="0" smtClean="0">
                <a:solidFill>
                  <a:srgbClr val="FF0000"/>
                </a:solidFill>
                <a:latin typeface="Arial" pitchFamily="34" charset="0"/>
                <a:cs typeface="Arial" pitchFamily="34" charset="0"/>
              </a:rPr>
              <a:t>2500 KVA, 13,800 /480 v </a:t>
            </a:r>
            <a:r>
              <a:rPr lang="es-ES" sz="1800" cap="none" dirty="0" smtClean="0">
                <a:solidFill>
                  <a:srgbClr val="000099"/>
                </a:solidFill>
                <a:latin typeface="Arial" pitchFamily="34" charset="0"/>
                <a:cs typeface="Arial" pitchFamily="34" charset="0"/>
              </a:rPr>
              <a:t>, con una impedancia de 5.75%, enfriamiento OA, conexión delta/estrella sólidamente conectado a tierra, 65ºc.</a:t>
            </a:r>
            <a:br>
              <a:rPr lang="es-ES" sz="1800" cap="none" dirty="0" smtClean="0">
                <a:solidFill>
                  <a:srgbClr val="000099"/>
                </a:solidFill>
                <a:latin typeface="Arial" pitchFamily="34" charset="0"/>
                <a:cs typeface="Arial" pitchFamily="34" charset="0"/>
              </a:rPr>
            </a:br>
            <a:r>
              <a:rPr lang="es-ES" sz="1800" cap="none" dirty="0" smtClean="0">
                <a:solidFill>
                  <a:srgbClr val="000099"/>
                </a:solidFill>
                <a:latin typeface="Arial" pitchFamily="34" charset="0"/>
                <a:cs typeface="Arial" pitchFamily="34" charset="0"/>
              </a:rPr>
              <a:t>La protección del transformador  consiste  de </a:t>
            </a:r>
            <a:r>
              <a:rPr lang="es-ES" sz="1800" cap="none" dirty="0" smtClean="0">
                <a:solidFill>
                  <a:srgbClr val="FF0000"/>
                </a:solidFill>
                <a:latin typeface="Arial" pitchFamily="34" charset="0"/>
                <a:cs typeface="Arial" pitchFamily="34" charset="0"/>
              </a:rPr>
              <a:t>fusible</a:t>
            </a:r>
            <a:r>
              <a:rPr lang="es-ES" sz="1800" cap="none" dirty="0" smtClean="0">
                <a:solidFill>
                  <a:srgbClr val="000099"/>
                </a:solidFill>
                <a:latin typeface="Arial" pitchFamily="34" charset="0"/>
                <a:cs typeface="Arial" pitchFamily="34" charset="0"/>
              </a:rPr>
              <a:t>  en el lado primario  e </a:t>
            </a:r>
            <a:r>
              <a:rPr lang="es-ES" sz="1800" cap="none" dirty="0" smtClean="0">
                <a:solidFill>
                  <a:srgbClr val="FF0000"/>
                </a:solidFill>
                <a:latin typeface="Arial" pitchFamily="34" charset="0"/>
                <a:cs typeface="Arial" pitchFamily="34" charset="0"/>
              </a:rPr>
              <a:t>interruptor </a:t>
            </a:r>
            <a:r>
              <a:rPr lang="es-ES" sz="1800" cap="none" dirty="0" smtClean="0">
                <a:solidFill>
                  <a:srgbClr val="000099"/>
                </a:solidFill>
                <a:latin typeface="Arial" pitchFamily="34" charset="0"/>
                <a:cs typeface="Arial" pitchFamily="34" charset="0"/>
              </a:rPr>
              <a:t> electromagnético con unidad de disparo por sobrecorriente en el lado secundario.</a:t>
            </a:r>
            <a:r>
              <a:rPr lang="es-ES" sz="1600" cap="none" dirty="0" smtClean="0">
                <a:solidFill>
                  <a:srgbClr val="000099"/>
                </a:solidFill>
                <a:latin typeface="Arial" pitchFamily="34" charset="0"/>
                <a:cs typeface="Arial" pitchFamily="34" charset="0"/>
              </a:rPr>
              <a:t/>
            </a:r>
            <a:br>
              <a:rPr lang="es-ES" sz="1600" cap="none" dirty="0" smtClean="0">
                <a:solidFill>
                  <a:srgbClr val="000099"/>
                </a:solidFill>
                <a:latin typeface="Arial" pitchFamily="34" charset="0"/>
                <a:cs typeface="Arial" pitchFamily="34" charset="0"/>
              </a:rPr>
            </a:br>
            <a:r>
              <a:rPr lang="es-ES" sz="1600" cap="none" dirty="0" smtClean="0">
                <a:solidFill>
                  <a:srgbClr val="000099"/>
                </a:solidFill>
                <a:latin typeface="Arial" pitchFamily="34" charset="0"/>
                <a:cs typeface="Arial" pitchFamily="34" charset="0"/>
              </a:rPr>
              <a:t/>
            </a:r>
            <a:br>
              <a:rPr lang="es-ES" sz="1600" cap="none" dirty="0" smtClean="0">
                <a:solidFill>
                  <a:srgbClr val="000099"/>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Solución:</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1. Por </a:t>
            </a:r>
            <a:r>
              <a:rPr lang="es-ES" sz="1600" u="sng" cap="none" dirty="0" smtClean="0">
                <a:solidFill>
                  <a:srgbClr val="1109B7"/>
                </a:solidFill>
                <a:latin typeface="Arial" pitchFamily="34" charset="0"/>
                <a:cs typeface="Arial" pitchFamily="34" charset="0"/>
              </a:rPr>
              <a:t>Tabla 9 </a:t>
            </a:r>
            <a:r>
              <a:rPr lang="es-ES" sz="1600" cap="none" dirty="0" smtClean="0">
                <a:solidFill>
                  <a:srgbClr val="FF0000"/>
                </a:solidFill>
                <a:latin typeface="Arial" pitchFamily="34" charset="0"/>
                <a:cs typeface="Arial" pitchFamily="34" charset="0"/>
              </a:rPr>
              <a:t>el transformador pertenece a la  categoría II: 2,500 KVA , a continuación se determinaran los puntos ANSI según la </a:t>
            </a:r>
            <a:r>
              <a:rPr lang="es-ES" sz="1600" u="sng" cap="none" dirty="0" smtClean="0">
                <a:solidFill>
                  <a:srgbClr val="1109B7"/>
                </a:solidFill>
                <a:latin typeface="Arial" pitchFamily="34" charset="0"/>
                <a:cs typeface="Arial" pitchFamily="34" charset="0"/>
              </a:rPr>
              <a:t>Tabla 10</a:t>
            </a:r>
            <a:r>
              <a:rPr lang="es-ES" sz="1600" cap="none" dirty="0" smtClean="0">
                <a:solidFill>
                  <a:srgbClr val="FF0000"/>
                </a:solidFill>
                <a:latin typeface="Arial" pitchFamily="34" charset="0"/>
                <a:cs typeface="Arial" pitchFamily="34" charset="0"/>
              </a:rPr>
              <a:t>:</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Punto 1:</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I 1= (</a:t>
            </a:r>
            <a:r>
              <a:rPr lang="es-ES" sz="1600" cap="none" dirty="0" err="1" smtClean="0">
                <a:solidFill>
                  <a:srgbClr val="FF0000"/>
                </a:solidFill>
                <a:latin typeface="Arial" pitchFamily="34" charset="0"/>
                <a:cs typeface="Arial" pitchFamily="34" charset="0"/>
              </a:rPr>
              <a:t>Ipc</a:t>
            </a:r>
            <a:r>
              <a:rPr lang="es-ES" sz="1600" cap="none" dirty="0" smtClean="0">
                <a:solidFill>
                  <a:srgbClr val="FF0000"/>
                </a:solidFill>
                <a:latin typeface="Arial" pitchFamily="34" charset="0"/>
                <a:cs typeface="Arial" pitchFamily="34" charset="0"/>
              </a:rPr>
              <a:t>/</a:t>
            </a:r>
            <a:r>
              <a:rPr lang="es-ES" sz="1600" cap="none" dirty="0" err="1" smtClean="0">
                <a:solidFill>
                  <a:srgbClr val="FF0000"/>
                </a:solidFill>
                <a:latin typeface="Arial" pitchFamily="34" charset="0"/>
                <a:cs typeface="Arial" pitchFamily="34" charset="0"/>
              </a:rPr>
              <a:t>Zt</a:t>
            </a:r>
            <a:r>
              <a:rPr lang="es-ES" sz="1600" cap="none" dirty="0" smtClean="0">
                <a:solidFill>
                  <a:srgbClr val="FF0000"/>
                </a:solidFill>
                <a:latin typeface="Arial" pitchFamily="34" charset="0"/>
                <a:cs typeface="Arial" pitchFamily="34" charset="0"/>
              </a:rPr>
              <a:t>)</a:t>
            </a:r>
            <a:r>
              <a:rPr lang="es-ES" sz="1600" cap="none" dirty="0" err="1" smtClean="0">
                <a:solidFill>
                  <a:srgbClr val="FF0000"/>
                </a:solidFill>
                <a:latin typeface="Arial" pitchFamily="34" charset="0"/>
                <a:cs typeface="Arial" pitchFamily="34" charset="0"/>
              </a:rPr>
              <a:t>xFactor</a:t>
            </a:r>
            <a:r>
              <a:rPr lang="es-ES" sz="1600" cap="none" dirty="0" smtClean="0">
                <a:solidFill>
                  <a:srgbClr val="FF0000"/>
                </a:solidFill>
                <a:latin typeface="Arial" pitchFamily="34" charset="0"/>
                <a:cs typeface="Arial" pitchFamily="34" charset="0"/>
              </a:rPr>
              <a:t> ANSI</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=(2,500KVA/ √3 x0.48 KV x0.0575 </a:t>
            </a:r>
            <a:r>
              <a:rPr lang="es-ES" sz="1600" cap="none" dirty="0" err="1" smtClean="0">
                <a:solidFill>
                  <a:srgbClr val="FF0000"/>
                </a:solidFill>
                <a:latin typeface="Arial" pitchFamily="34" charset="0"/>
                <a:cs typeface="Arial" pitchFamily="34" charset="0"/>
              </a:rPr>
              <a:t>pu</a:t>
            </a:r>
            <a:r>
              <a:rPr lang="es-ES" sz="1600" cap="none" dirty="0" smtClean="0">
                <a:solidFill>
                  <a:srgbClr val="FF0000"/>
                </a:solidFill>
                <a:latin typeface="Arial" pitchFamily="34" charset="0"/>
                <a:cs typeface="Arial" pitchFamily="34" charset="0"/>
              </a:rPr>
              <a:t>) x0.58</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 </a:t>
            </a:r>
            <a:r>
              <a:rPr lang="es-ES" sz="1600" cap="none" dirty="0" smtClean="0">
                <a:solidFill>
                  <a:srgbClr val="1109B7"/>
                </a:solidFill>
                <a:latin typeface="Arial" pitchFamily="34" charset="0"/>
                <a:cs typeface="Arial" pitchFamily="34" charset="0"/>
              </a:rPr>
              <a:t>30,597.88 A,</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t1= 2 segundos.                                                                                …………..Referidos al secundario.</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Punto 2:</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I 2 = 0.7(</a:t>
            </a:r>
            <a:r>
              <a:rPr lang="es-ES" sz="1600" cap="none" dirty="0" err="1" smtClean="0">
                <a:solidFill>
                  <a:srgbClr val="1109B7"/>
                </a:solidFill>
                <a:latin typeface="Arial" pitchFamily="34" charset="0"/>
                <a:cs typeface="Arial" pitchFamily="34" charset="0"/>
              </a:rPr>
              <a:t>Ipc</a:t>
            </a:r>
            <a:r>
              <a:rPr lang="es-ES" sz="1600" cap="none" dirty="0" smtClean="0">
                <a:solidFill>
                  <a:srgbClr val="1109B7"/>
                </a:solidFill>
                <a:latin typeface="Arial" pitchFamily="34" charset="0"/>
                <a:cs typeface="Arial" pitchFamily="34" charset="0"/>
              </a:rPr>
              <a:t>/</a:t>
            </a:r>
            <a:r>
              <a:rPr lang="es-ES" sz="1600" cap="none" dirty="0" err="1" smtClean="0">
                <a:solidFill>
                  <a:srgbClr val="1109B7"/>
                </a:solidFill>
                <a:latin typeface="Arial" pitchFamily="34" charset="0"/>
                <a:cs typeface="Arial" pitchFamily="34" charset="0"/>
              </a:rPr>
              <a:t>Zt</a:t>
            </a:r>
            <a:r>
              <a:rPr lang="es-ES" sz="1600" cap="none" dirty="0" smtClean="0">
                <a:solidFill>
                  <a:srgbClr val="1109B7"/>
                </a:solidFill>
                <a:latin typeface="Arial" pitchFamily="34" charset="0"/>
                <a:cs typeface="Arial" pitchFamily="34" charset="0"/>
              </a:rPr>
              <a:t>)x Factor ANSI</a:t>
            </a:r>
            <a:r>
              <a:rPr lang="es-ES" sz="1600" cap="none" dirty="0" smtClean="0">
                <a:solidFill>
                  <a:srgbClr val="FF0000"/>
                </a:solidFill>
                <a:latin typeface="Arial" pitchFamily="34" charset="0"/>
                <a:cs typeface="Arial" pitchFamily="34" charset="0"/>
              </a:rPr>
              <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a:t>
            </a:r>
            <a:r>
              <a:rPr lang="es-ES" sz="1600" cap="none" dirty="0" smtClean="0">
                <a:solidFill>
                  <a:srgbClr val="1109B7"/>
                </a:solidFill>
                <a:latin typeface="Arial" pitchFamily="34" charset="0"/>
                <a:cs typeface="Arial" pitchFamily="34" charset="0"/>
              </a:rPr>
              <a:t>= 0.7 (2,500KVA/ √3 x0.48 KV x0.0575 </a:t>
            </a:r>
            <a:r>
              <a:rPr lang="es-ES" sz="1600" cap="none" dirty="0" err="1" smtClean="0">
                <a:solidFill>
                  <a:srgbClr val="1109B7"/>
                </a:solidFill>
                <a:latin typeface="Arial" pitchFamily="34" charset="0"/>
                <a:cs typeface="Arial" pitchFamily="34" charset="0"/>
              </a:rPr>
              <a:t>pu</a:t>
            </a:r>
            <a:r>
              <a:rPr lang="es-ES" sz="1600" cap="none" dirty="0" smtClean="0">
                <a:solidFill>
                  <a:srgbClr val="1109B7"/>
                </a:solidFill>
                <a:latin typeface="Arial" pitchFamily="34" charset="0"/>
                <a:cs typeface="Arial" pitchFamily="34" charset="0"/>
              </a:rPr>
              <a:t>) x0.58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=21,418.51 A,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t2= 4.08 segundos.                                                                   ………………… </a:t>
            </a:r>
            <a:r>
              <a:rPr lang="es-ES" sz="1600" cap="none" dirty="0">
                <a:solidFill>
                  <a:srgbClr val="1109B7"/>
                </a:solidFill>
                <a:latin typeface="Arial" pitchFamily="34" charset="0"/>
                <a:cs typeface="Arial" pitchFamily="34" charset="0"/>
              </a:rPr>
              <a:t>R</a:t>
            </a:r>
            <a:r>
              <a:rPr lang="es-ES" sz="1600" cap="none" dirty="0" smtClean="0">
                <a:solidFill>
                  <a:srgbClr val="1109B7"/>
                </a:solidFill>
                <a:latin typeface="Arial" pitchFamily="34" charset="0"/>
                <a:cs typeface="Arial" pitchFamily="34" charset="0"/>
              </a:rPr>
              <a:t>eferidos al secundario.</a:t>
            </a:r>
            <a:br>
              <a:rPr lang="es-ES" sz="1600" cap="none" dirty="0" smtClean="0">
                <a:solidFill>
                  <a:srgbClr val="1109B7"/>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Punto 3= Punto 2 = 21,418.51 A,                  ………………….Referidos al secundario</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t3= 2551(0.0575)&gt;2=8.29 segundos</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a:t>
            </a:r>
            <a:r>
              <a:rPr lang="es-ES" sz="1600" cap="none" dirty="0" smtClean="0">
                <a:solidFill>
                  <a:srgbClr val="000099"/>
                </a:solidFill>
                <a:latin typeface="Arial" pitchFamily="34" charset="0"/>
                <a:cs typeface="Arial" pitchFamily="34" charset="0"/>
              </a:rPr>
              <a:t>Punto 4:</a:t>
            </a:r>
            <a:br>
              <a:rPr lang="es-ES" sz="1600" cap="none" dirty="0" smtClean="0">
                <a:solidFill>
                  <a:srgbClr val="000099"/>
                </a:solidFill>
                <a:latin typeface="Arial" pitchFamily="34" charset="0"/>
                <a:cs typeface="Arial" pitchFamily="34" charset="0"/>
              </a:rPr>
            </a:br>
            <a:r>
              <a:rPr lang="es-ES" sz="1600" cap="none" dirty="0" smtClean="0">
                <a:solidFill>
                  <a:srgbClr val="000099"/>
                </a:solidFill>
                <a:latin typeface="Arial" pitchFamily="34" charset="0"/>
                <a:cs typeface="Arial" pitchFamily="34" charset="0"/>
              </a:rPr>
              <a:t>                                      I4=  5 </a:t>
            </a:r>
            <a:r>
              <a:rPr lang="es-ES" sz="1600" cap="none" dirty="0" smtClean="0">
                <a:solidFill>
                  <a:srgbClr val="1109B7"/>
                </a:solidFill>
                <a:latin typeface="Arial" pitchFamily="34" charset="0"/>
                <a:cs typeface="Arial" pitchFamily="34" charset="0"/>
              </a:rPr>
              <a:t>(</a:t>
            </a:r>
            <a:r>
              <a:rPr lang="es-ES" sz="1600" cap="none" dirty="0" err="1" smtClean="0">
                <a:solidFill>
                  <a:srgbClr val="1109B7"/>
                </a:solidFill>
                <a:latin typeface="Arial" pitchFamily="34" charset="0"/>
                <a:cs typeface="Arial" pitchFamily="34" charset="0"/>
              </a:rPr>
              <a:t>Ipc</a:t>
            </a:r>
            <a:r>
              <a:rPr lang="es-ES" sz="1600" cap="none" dirty="0" smtClean="0">
                <a:solidFill>
                  <a:srgbClr val="1109B7"/>
                </a:solidFill>
                <a:latin typeface="Arial" pitchFamily="34" charset="0"/>
                <a:cs typeface="Arial" pitchFamily="34" charset="0"/>
              </a:rPr>
              <a:t>/</a:t>
            </a:r>
            <a:r>
              <a:rPr lang="es-ES" sz="1600" cap="none" dirty="0" err="1" smtClean="0">
                <a:solidFill>
                  <a:srgbClr val="1109B7"/>
                </a:solidFill>
                <a:latin typeface="Arial" pitchFamily="34" charset="0"/>
                <a:cs typeface="Arial" pitchFamily="34" charset="0"/>
              </a:rPr>
              <a:t>Zt</a:t>
            </a:r>
            <a:r>
              <a:rPr lang="es-ES" sz="1600" cap="none" dirty="0" smtClean="0">
                <a:solidFill>
                  <a:srgbClr val="1109B7"/>
                </a:solidFill>
                <a:latin typeface="Arial" pitchFamily="34" charset="0"/>
                <a:cs typeface="Arial" pitchFamily="34" charset="0"/>
              </a:rPr>
              <a:t>)x Factor ANSI</a:t>
            </a:r>
            <a:r>
              <a:rPr lang="es-ES" sz="1600" cap="none" dirty="0" smtClean="0">
                <a:solidFill>
                  <a:srgbClr val="FF0000"/>
                </a:solidFill>
                <a:latin typeface="Arial" pitchFamily="34" charset="0"/>
                <a:cs typeface="Arial" pitchFamily="34" charset="0"/>
              </a:rPr>
              <a:t> </a:t>
            </a:r>
            <a:r>
              <a:rPr lang="es-ES" sz="1600" cap="none" dirty="0" smtClean="0">
                <a:solidFill>
                  <a:srgbClr val="000099"/>
                </a:solidFill>
                <a:latin typeface="Arial" pitchFamily="34" charset="0"/>
                <a:cs typeface="Arial" pitchFamily="34" charset="0"/>
              </a:rPr>
              <a:t>                                     </a:t>
            </a:r>
            <a:br>
              <a:rPr lang="es-ES" sz="1600" cap="none" dirty="0" smtClean="0">
                <a:solidFill>
                  <a:srgbClr val="000099"/>
                </a:solidFill>
                <a:latin typeface="Arial" pitchFamily="34" charset="0"/>
                <a:cs typeface="Arial" pitchFamily="34" charset="0"/>
              </a:rPr>
            </a:br>
            <a:r>
              <a:rPr lang="es-ES" sz="1600" cap="none" dirty="0" smtClean="0">
                <a:solidFill>
                  <a:srgbClr val="000099"/>
                </a:solidFill>
                <a:latin typeface="Arial" pitchFamily="34" charset="0"/>
                <a:cs typeface="Arial" pitchFamily="34" charset="0"/>
              </a:rPr>
              <a:t>                                      I4=5(</a:t>
            </a:r>
            <a:r>
              <a:rPr lang="es-ES" sz="1600" cap="none" dirty="0" smtClean="0">
                <a:solidFill>
                  <a:srgbClr val="1109B7"/>
                </a:solidFill>
                <a:latin typeface="Arial" pitchFamily="34" charset="0"/>
                <a:cs typeface="Arial" pitchFamily="34" charset="0"/>
              </a:rPr>
              <a:t>2,500KVA/ √3 x0.48 KV ) x0.58</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 8,720.39 A,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t4=50 segundos.                                                                         …………………. Referidos al secundario.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003300"/>
                </a:solidFill>
                <a:latin typeface="Arial" pitchFamily="34" charset="0"/>
                <a:cs typeface="Arial" pitchFamily="34" charset="0"/>
              </a:rPr>
              <a:t>NOTA: Para referirlos los valores al primario, hay que multiplicar los valores por (480/13800).</a:t>
            </a: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1109B7"/>
                </a:solidFill>
                <a:latin typeface="Arial" pitchFamily="34" charset="0"/>
                <a:cs typeface="Arial" pitchFamily="34" charset="0"/>
              </a:rPr>
              <a:t/>
            </a:r>
            <a:br>
              <a:rPr lang="es-ES" sz="1600" cap="none" dirty="0" smtClean="0">
                <a:solidFill>
                  <a:srgbClr val="1109B7"/>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a:r>
            <a:br>
              <a:rPr lang="es-ES" sz="1600" cap="none" dirty="0" smtClean="0">
                <a:solidFill>
                  <a:srgbClr val="FF0000"/>
                </a:solidFill>
                <a:latin typeface="Arial" pitchFamily="34" charset="0"/>
                <a:cs typeface="Arial" pitchFamily="34" charset="0"/>
              </a:rPr>
            </a:br>
            <a:r>
              <a:rPr lang="es-ES" sz="1600" cap="none" dirty="0" smtClean="0">
                <a:solidFill>
                  <a:srgbClr val="FF0000"/>
                </a:solidFill>
                <a:latin typeface="Arial" pitchFamily="34" charset="0"/>
                <a:cs typeface="Arial" pitchFamily="34" charset="0"/>
              </a:rPr>
              <a:t/>
            </a:r>
            <a:br>
              <a:rPr lang="es-ES" sz="1600" cap="none" dirty="0" smtClean="0">
                <a:solidFill>
                  <a:srgbClr val="FF0000"/>
                </a:solidFill>
                <a:latin typeface="Arial" pitchFamily="34" charset="0"/>
                <a:cs typeface="Arial" pitchFamily="34" charset="0"/>
              </a:rPr>
            </a:br>
            <a:r>
              <a:rPr lang="es-ES" sz="2000" dirty="0" smtClean="0">
                <a:solidFill>
                  <a:srgbClr val="000099"/>
                </a:solidFill>
                <a:latin typeface="Arial" pitchFamily="34" charset="0"/>
                <a:cs typeface="Arial" pitchFamily="34" charset="0"/>
              </a:rPr>
              <a:t/>
            </a:r>
            <a:br>
              <a:rPr lang="es-ES" sz="2000" dirty="0" smtClean="0">
                <a:solidFill>
                  <a:srgbClr val="000099"/>
                </a:solidFill>
                <a:latin typeface="Arial" pitchFamily="34" charset="0"/>
                <a:cs typeface="Arial" pitchFamily="34" charset="0"/>
              </a:rPr>
            </a:br>
            <a:r>
              <a:rPr lang="es-ES" sz="2000" dirty="0" smtClean="0">
                <a:solidFill>
                  <a:srgbClr val="FF0000"/>
                </a:solidFill>
                <a:latin typeface="Arial" pitchFamily="34" charset="0"/>
                <a:cs typeface="Arial" pitchFamily="34" charset="0"/>
              </a:rPr>
              <a:t/>
            </a:r>
            <a:br>
              <a:rPr lang="es-ES" sz="2000" dirty="0" smtClean="0">
                <a:solidFill>
                  <a:srgbClr val="FF0000"/>
                </a:solidFill>
                <a:latin typeface="Arial" pitchFamily="34" charset="0"/>
                <a:cs typeface="Arial" pitchFamily="34" charset="0"/>
              </a:rPr>
            </a:br>
            <a:endParaRPr lang="es-ES" sz="2000" dirty="0">
              <a:solidFill>
                <a:srgbClr val="000099"/>
              </a:solidFill>
              <a:latin typeface="Arial" pitchFamily="34" charset="0"/>
              <a:cs typeface="Arial" pitchFamily="34" charset="0"/>
            </a:endParaRPr>
          </a:p>
        </p:txBody>
      </p:sp>
      <p:sp>
        <p:nvSpPr>
          <p:cNvPr id="3" name="2 Marcador de texto"/>
          <p:cNvSpPr>
            <a:spLocks noGrp="1"/>
          </p:cNvSpPr>
          <p:nvPr>
            <p:ph type="body" idx="1"/>
          </p:nvPr>
        </p:nvSpPr>
        <p:spPr>
          <a:xfrm>
            <a:off x="683568" y="1"/>
            <a:ext cx="7811145" cy="620687"/>
          </a:xfrm>
          <a:solidFill>
            <a:srgbClr val="FFFF00"/>
          </a:solidFill>
        </p:spPr>
        <p:txBody>
          <a:bodyPr>
            <a:normAutofit/>
          </a:bodyPr>
          <a:lstStyle/>
          <a:p>
            <a:pPr algn="ctr"/>
            <a:r>
              <a:rPr lang="es-ES" sz="3200" dirty="0" smtClean="0">
                <a:solidFill>
                  <a:srgbClr val="FF0000"/>
                </a:solidFill>
                <a:latin typeface="Bauhaus 93" pitchFamily="82" charset="0"/>
              </a:rPr>
              <a:t>EJEMPLO</a:t>
            </a:r>
            <a:endParaRPr lang="es-ES" sz="3200" dirty="0">
              <a:solidFill>
                <a:srgbClr val="FF0000"/>
              </a:solidFill>
              <a:latin typeface="Bauhaus 93" pitchFamily="82" charset="0"/>
            </a:endParaRPr>
          </a:p>
        </p:txBody>
      </p:sp>
      <p:sp>
        <p:nvSpPr>
          <p:cNvPr id="4" name="3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404665"/>
            <a:ext cx="8640960" cy="7263527"/>
          </a:xfrm>
          <a:prstGeom prst="rect">
            <a:avLst/>
          </a:prstGeom>
        </p:spPr>
        <p:txBody>
          <a:bodyPr wrap="square">
            <a:spAutoFit/>
          </a:bodyPr>
          <a:lstStyle/>
          <a:p>
            <a:r>
              <a:rPr lang="es-ES" dirty="0" smtClean="0">
                <a:solidFill>
                  <a:srgbClr val="FF0000"/>
                </a:solidFill>
                <a:latin typeface="Arial" pitchFamily="34" charset="0"/>
                <a:cs typeface="Arial" pitchFamily="34" charset="0"/>
              </a:rPr>
              <a:t>2. Calcular los limites NEC según la </a:t>
            </a:r>
            <a:r>
              <a:rPr lang="es-ES" b="1" u="sng" dirty="0" smtClean="0">
                <a:solidFill>
                  <a:srgbClr val="1109B7"/>
                </a:solidFill>
                <a:latin typeface="Arial" pitchFamily="34" charset="0"/>
                <a:cs typeface="Arial" pitchFamily="34" charset="0"/>
              </a:rPr>
              <a:t>Tabla 4</a:t>
            </a:r>
            <a:r>
              <a:rPr lang="es-ES" dirty="0" smtClean="0">
                <a:solidFill>
                  <a:srgbClr val="1109B7"/>
                </a:solidFill>
                <a:latin typeface="Arial" pitchFamily="34" charset="0"/>
                <a:cs typeface="Arial" pitchFamily="34" charset="0"/>
              </a:rPr>
              <a:t>:</a:t>
            </a:r>
          </a:p>
          <a:p>
            <a:r>
              <a:rPr lang="es-ES" dirty="0" smtClean="0">
                <a:solidFill>
                  <a:srgbClr val="FF0000"/>
                </a:solidFill>
                <a:latin typeface="Arial" pitchFamily="34" charset="0"/>
                <a:cs typeface="Arial" pitchFamily="34" charset="0"/>
              </a:rPr>
              <a:t/>
            </a:r>
            <a:br>
              <a:rPr lang="es-ES" dirty="0" smtClean="0">
                <a:solidFill>
                  <a:srgbClr val="FF0000"/>
                </a:solidFill>
                <a:latin typeface="Arial" pitchFamily="34" charset="0"/>
                <a:cs typeface="Arial" pitchFamily="34" charset="0"/>
              </a:rPr>
            </a:br>
            <a:r>
              <a:rPr lang="es-ES" b="1" dirty="0" smtClean="0">
                <a:latin typeface="Arial" pitchFamily="34" charset="0"/>
                <a:cs typeface="Arial" pitchFamily="34" charset="0"/>
              </a:rPr>
              <a:t>              NEC primario= 300% </a:t>
            </a:r>
            <a:r>
              <a:rPr lang="es-ES" b="1" dirty="0" err="1" smtClean="0">
                <a:latin typeface="Arial" pitchFamily="34" charset="0"/>
                <a:cs typeface="Arial" pitchFamily="34" charset="0"/>
              </a:rPr>
              <a:t>Ip</a:t>
            </a:r>
            <a:r>
              <a:rPr lang="es-ES" dirty="0" smtClean="0">
                <a:solidFill>
                  <a:srgbClr val="FF0000"/>
                </a:solidFill>
                <a:latin typeface="Arial" pitchFamily="34" charset="0"/>
                <a:cs typeface="Arial" pitchFamily="34" charset="0"/>
              </a:rPr>
              <a:t>= 3(2,500 KVA/√3*13.8 KV)= </a:t>
            </a:r>
            <a:r>
              <a:rPr lang="es-ES" u="sng" dirty="0" smtClean="0">
                <a:solidFill>
                  <a:srgbClr val="000099"/>
                </a:solidFill>
                <a:latin typeface="Arial" pitchFamily="34" charset="0"/>
                <a:cs typeface="Arial" pitchFamily="34" charset="0"/>
              </a:rPr>
              <a:t>313.7865 A</a:t>
            </a:r>
          </a:p>
          <a:p>
            <a:r>
              <a:rPr lang="es-ES" u="sng" dirty="0" smtClean="0">
                <a:solidFill>
                  <a:srgbClr val="000099"/>
                </a:solidFill>
                <a:latin typeface="Arial" pitchFamily="34" charset="0"/>
                <a:cs typeface="Arial" pitchFamily="34" charset="0"/>
              </a:rPr>
              <a:t/>
            </a:r>
            <a:br>
              <a:rPr lang="es-ES" u="sng" dirty="0" smtClean="0">
                <a:solidFill>
                  <a:srgbClr val="000099"/>
                </a:solidFill>
                <a:latin typeface="Arial" pitchFamily="34" charset="0"/>
                <a:cs typeface="Arial" pitchFamily="34" charset="0"/>
              </a:rPr>
            </a:br>
            <a:r>
              <a:rPr lang="es-ES" dirty="0" smtClean="0">
                <a:solidFill>
                  <a:srgbClr val="FF0000"/>
                </a:solidFill>
                <a:latin typeface="Arial" pitchFamily="34" charset="0"/>
                <a:cs typeface="Arial" pitchFamily="34" charset="0"/>
              </a:rPr>
              <a:t>3. Capacidad de sobrecarga por </a:t>
            </a:r>
            <a:r>
              <a:rPr lang="es-ES" b="1" u="sng" dirty="0" smtClean="0">
                <a:solidFill>
                  <a:srgbClr val="1109B7"/>
                </a:solidFill>
                <a:latin typeface="Arial" pitchFamily="34" charset="0"/>
                <a:cs typeface="Arial" pitchFamily="34" charset="0"/>
              </a:rPr>
              <a:t>Tabla 5</a:t>
            </a:r>
            <a:r>
              <a:rPr lang="es-ES" dirty="0" smtClean="0">
                <a:solidFill>
                  <a:srgbClr val="1109B7"/>
                </a:solidFill>
                <a:latin typeface="Arial" pitchFamily="34" charset="0"/>
                <a:cs typeface="Arial" pitchFamily="34" charset="0"/>
              </a:rPr>
              <a:t>:</a:t>
            </a:r>
          </a:p>
          <a:p>
            <a:r>
              <a:rPr lang="es-ES" dirty="0" smtClean="0">
                <a:solidFill>
                  <a:srgbClr val="FF0000"/>
                </a:solidFill>
                <a:latin typeface="Arial" pitchFamily="34" charset="0"/>
                <a:cs typeface="Arial" pitchFamily="34" charset="0"/>
              </a:rPr>
              <a:t/>
            </a:r>
            <a:br>
              <a:rPr lang="es-ES" dirty="0" smtClean="0">
                <a:solidFill>
                  <a:srgbClr val="FF0000"/>
                </a:solidFill>
                <a:latin typeface="Arial" pitchFamily="34" charset="0"/>
                <a:cs typeface="Arial" pitchFamily="34" charset="0"/>
              </a:rPr>
            </a:br>
            <a:r>
              <a:rPr lang="es-ES" sz="1600" b="1" dirty="0" smtClean="0">
                <a:latin typeface="Arial" pitchFamily="34" charset="0"/>
                <a:cs typeface="Arial" pitchFamily="34" charset="0"/>
              </a:rPr>
              <a:t>      I sobrecarga= I plena carga x Factor de enfriamiento x Factor de temperatura</a:t>
            </a:r>
            <a:r>
              <a:rPr lang="es-ES" dirty="0" smtClean="0">
                <a:solidFill>
                  <a:srgbClr val="FF0000"/>
                </a:solidFill>
                <a:latin typeface="Arial" pitchFamily="34" charset="0"/>
                <a:cs typeface="Arial" pitchFamily="34" charset="0"/>
              </a:rPr>
              <a:t/>
            </a:r>
            <a:br>
              <a:rPr lang="es-ES" dirty="0" smtClean="0">
                <a:solidFill>
                  <a:srgbClr val="FF0000"/>
                </a:solidFill>
                <a:latin typeface="Arial" pitchFamily="34" charset="0"/>
                <a:cs typeface="Arial" pitchFamily="34" charset="0"/>
              </a:rPr>
            </a:br>
            <a:r>
              <a:rPr lang="es-ES" dirty="0" smtClean="0">
                <a:solidFill>
                  <a:srgbClr val="FF0000"/>
                </a:solidFill>
                <a:latin typeface="Arial" pitchFamily="34" charset="0"/>
                <a:cs typeface="Arial" pitchFamily="34" charset="0"/>
              </a:rPr>
              <a:t>                         =(2,500 KVA/ √3*13.8 KV )  x 1 x 1= </a:t>
            </a:r>
            <a:r>
              <a:rPr lang="es-ES" u="sng" dirty="0" smtClean="0">
                <a:solidFill>
                  <a:srgbClr val="1109B7"/>
                </a:solidFill>
                <a:latin typeface="Arial" pitchFamily="34" charset="0"/>
                <a:cs typeface="Arial" pitchFamily="34" charset="0"/>
              </a:rPr>
              <a:t>104.5955 A</a:t>
            </a:r>
          </a:p>
          <a:p>
            <a:r>
              <a:rPr lang="es-ES" u="sng" dirty="0" smtClean="0">
                <a:solidFill>
                  <a:srgbClr val="1109B7"/>
                </a:solidFill>
                <a:latin typeface="Arial" pitchFamily="34" charset="0"/>
                <a:cs typeface="Arial" pitchFamily="34" charset="0"/>
              </a:rPr>
              <a:t/>
            </a:r>
            <a:br>
              <a:rPr lang="es-ES" u="sng" dirty="0" smtClean="0">
                <a:solidFill>
                  <a:srgbClr val="1109B7"/>
                </a:solidFill>
                <a:latin typeface="Arial" pitchFamily="34" charset="0"/>
                <a:cs typeface="Arial" pitchFamily="34" charset="0"/>
              </a:rPr>
            </a:br>
            <a:r>
              <a:rPr lang="es-ES" dirty="0" smtClean="0">
                <a:solidFill>
                  <a:srgbClr val="FF0000"/>
                </a:solidFill>
                <a:latin typeface="Arial" pitchFamily="34" charset="0"/>
                <a:cs typeface="Arial" pitchFamily="34" charset="0"/>
              </a:rPr>
              <a:t>4. Corriente de magnetización según la </a:t>
            </a:r>
            <a:r>
              <a:rPr lang="es-ES" b="1" u="sng" dirty="0" smtClean="0">
                <a:solidFill>
                  <a:srgbClr val="1109B7"/>
                </a:solidFill>
                <a:latin typeface="Arial" pitchFamily="34" charset="0"/>
                <a:cs typeface="Arial" pitchFamily="34" charset="0"/>
              </a:rPr>
              <a:t>Tabla 6</a:t>
            </a:r>
            <a:r>
              <a:rPr lang="es-ES" dirty="0" smtClean="0">
                <a:solidFill>
                  <a:srgbClr val="1109B7"/>
                </a:solidFill>
                <a:latin typeface="Arial" pitchFamily="34" charset="0"/>
                <a:cs typeface="Arial" pitchFamily="34" charset="0"/>
              </a:rPr>
              <a:t>:</a:t>
            </a:r>
          </a:p>
          <a:p>
            <a:r>
              <a:rPr lang="es-ES" dirty="0" smtClean="0">
                <a:solidFill>
                  <a:srgbClr val="FF0000"/>
                </a:solidFill>
                <a:latin typeface="Arial" pitchFamily="34" charset="0"/>
                <a:cs typeface="Arial" pitchFamily="34" charset="0"/>
              </a:rPr>
              <a:t/>
            </a:r>
            <a:br>
              <a:rPr lang="es-ES" dirty="0" smtClean="0">
                <a:solidFill>
                  <a:srgbClr val="FF0000"/>
                </a:solidFill>
                <a:latin typeface="Arial" pitchFamily="34" charset="0"/>
                <a:cs typeface="Arial" pitchFamily="34" charset="0"/>
              </a:rPr>
            </a:br>
            <a:r>
              <a:rPr lang="es-ES" dirty="0" smtClean="0">
                <a:solidFill>
                  <a:srgbClr val="FF0000"/>
                </a:solidFill>
                <a:latin typeface="Arial" pitchFamily="34" charset="0"/>
                <a:cs typeface="Arial" pitchFamily="34" charset="0"/>
              </a:rPr>
              <a:t>               </a:t>
            </a:r>
            <a:r>
              <a:rPr lang="es-ES" b="1" dirty="0" smtClean="0">
                <a:latin typeface="Arial" pitchFamily="34" charset="0"/>
                <a:cs typeface="Arial" pitchFamily="34" charset="0"/>
              </a:rPr>
              <a:t>Imagnetizacion= 10 x </a:t>
            </a:r>
            <a:r>
              <a:rPr lang="es-ES" b="1" dirty="0" err="1" smtClean="0">
                <a:latin typeface="Arial" pitchFamily="34" charset="0"/>
                <a:cs typeface="Arial" pitchFamily="34" charset="0"/>
              </a:rPr>
              <a:t>Iplena</a:t>
            </a:r>
            <a:r>
              <a:rPr lang="es-ES" b="1" dirty="0" smtClean="0">
                <a:latin typeface="Arial" pitchFamily="34" charset="0"/>
                <a:cs typeface="Arial" pitchFamily="34" charset="0"/>
              </a:rPr>
              <a:t> carga</a:t>
            </a:r>
            <a:r>
              <a:rPr lang="es-ES" dirty="0" smtClean="0">
                <a:solidFill>
                  <a:srgbClr val="FF0000"/>
                </a:solidFill>
                <a:latin typeface="Arial" pitchFamily="34" charset="0"/>
                <a:cs typeface="Arial" pitchFamily="34" charset="0"/>
              </a:rPr>
              <a:t/>
            </a:r>
            <a:br>
              <a:rPr lang="es-ES" dirty="0" smtClean="0">
                <a:solidFill>
                  <a:srgbClr val="FF0000"/>
                </a:solidFill>
                <a:latin typeface="Arial" pitchFamily="34" charset="0"/>
                <a:cs typeface="Arial" pitchFamily="34" charset="0"/>
              </a:rPr>
            </a:br>
            <a:r>
              <a:rPr lang="es-ES" dirty="0" smtClean="0">
                <a:solidFill>
                  <a:srgbClr val="FF0000"/>
                </a:solidFill>
                <a:latin typeface="Arial" pitchFamily="34" charset="0"/>
                <a:cs typeface="Arial" pitchFamily="34" charset="0"/>
              </a:rPr>
              <a:t>                                       = 10 (2,500 KVA/ √3*13.8 KV ) = </a:t>
            </a:r>
            <a:r>
              <a:rPr lang="es-ES" u="sng" dirty="0" smtClean="0">
                <a:solidFill>
                  <a:srgbClr val="000099"/>
                </a:solidFill>
                <a:latin typeface="Arial" pitchFamily="34" charset="0"/>
                <a:cs typeface="Arial" pitchFamily="34" charset="0"/>
              </a:rPr>
              <a:t>1,045.955 A, t=0.1 seg.</a:t>
            </a:r>
          </a:p>
          <a:p>
            <a:r>
              <a:rPr lang="es-ES" u="sng" dirty="0" smtClean="0">
                <a:solidFill>
                  <a:srgbClr val="000099"/>
                </a:solidFill>
                <a:latin typeface="Arial" pitchFamily="34" charset="0"/>
                <a:cs typeface="Arial" pitchFamily="34" charset="0"/>
              </a:rPr>
              <a:t/>
            </a:r>
            <a:br>
              <a:rPr lang="es-ES" u="sng" dirty="0" smtClean="0">
                <a:solidFill>
                  <a:srgbClr val="000099"/>
                </a:solidFill>
                <a:latin typeface="Arial" pitchFamily="34" charset="0"/>
                <a:cs typeface="Arial" pitchFamily="34" charset="0"/>
              </a:rPr>
            </a:br>
            <a:r>
              <a:rPr lang="es-ES" dirty="0" smtClean="0">
                <a:solidFill>
                  <a:srgbClr val="FF0000"/>
                </a:solidFill>
                <a:latin typeface="Arial" pitchFamily="34" charset="0"/>
                <a:cs typeface="Arial" pitchFamily="34" charset="0"/>
              </a:rPr>
              <a:t>5. La corriente nominal primario </a:t>
            </a:r>
            <a:r>
              <a:rPr lang="es-ES" b="1" dirty="0" err="1" smtClean="0">
                <a:latin typeface="Arial" pitchFamily="34" charset="0"/>
                <a:cs typeface="Arial" pitchFamily="34" charset="0"/>
              </a:rPr>
              <a:t>Ip</a:t>
            </a:r>
            <a:r>
              <a:rPr lang="es-ES" b="1" dirty="0" smtClean="0">
                <a:latin typeface="Arial" pitchFamily="34" charset="0"/>
                <a:cs typeface="Arial" pitchFamily="34" charset="0"/>
              </a:rPr>
              <a:t>= 2500 KVA/ √3*13.8 KV</a:t>
            </a:r>
            <a:r>
              <a:rPr lang="es-ES" dirty="0" smtClean="0">
                <a:solidFill>
                  <a:srgbClr val="FF0000"/>
                </a:solidFill>
                <a:latin typeface="Arial" pitchFamily="34" charset="0"/>
                <a:cs typeface="Arial" pitchFamily="34" charset="0"/>
              </a:rPr>
              <a:t>= </a:t>
            </a:r>
            <a:r>
              <a:rPr lang="es-ES" u="sng" dirty="0" smtClean="0">
                <a:solidFill>
                  <a:srgbClr val="1109B7"/>
                </a:solidFill>
                <a:latin typeface="Arial" pitchFamily="34" charset="0"/>
                <a:cs typeface="Arial" pitchFamily="34" charset="0"/>
              </a:rPr>
              <a:t>104.5955 A </a:t>
            </a:r>
          </a:p>
          <a:p>
            <a:r>
              <a:rPr lang="es-ES" dirty="0" smtClean="0">
                <a:solidFill>
                  <a:srgbClr val="FF0000"/>
                </a:solidFill>
                <a:latin typeface="Arial" pitchFamily="34" charset="0"/>
                <a:cs typeface="Arial" pitchFamily="34" charset="0"/>
              </a:rPr>
              <a:t>6. La corriente nominal secundario </a:t>
            </a:r>
            <a:r>
              <a:rPr lang="es-ES" b="1" dirty="0" err="1" smtClean="0">
                <a:latin typeface="Arial" pitchFamily="34" charset="0"/>
                <a:cs typeface="Arial" pitchFamily="34" charset="0"/>
              </a:rPr>
              <a:t>Is</a:t>
            </a:r>
            <a:r>
              <a:rPr lang="es-ES" b="1" dirty="0" smtClean="0">
                <a:latin typeface="Arial" pitchFamily="34" charset="0"/>
                <a:cs typeface="Arial" pitchFamily="34" charset="0"/>
              </a:rPr>
              <a:t>= 2500 KVA/ √3*0.48 KV=</a:t>
            </a:r>
            <a:r>
              <a:rPr lang="es-ES" b="1" u="sng" dirty="0" smtClean="0">
                <a:latin typeface="Arial" pitchFamily="34" charset="0"/>
                <a:cs typeface="Arial" pitchFamily="34" charset="0"/>
              </a:rPr>
              <a:t>3,007.12 </a:t>
            </a:r>
            <a:r>
              <a:rPr lang="es-ES" u="sng" dirty="0" smtClean="0">
                <a:solidFill>
                  <a:srgbClr val="000099"/>
                </a:solidFill>
                <a:latin typeface="Arial" pitchFamily="34" charset="0"/>
                <a:cs typeface="Arial" pitchFamily="34" charset="0"/>
              </a:rPr>
              <a:t>A</a:t>
            </a:r>
          </a:p>
          <a:p>
            <a:r>
              <a:rPr lang="es-ES" dirty="0" smtClean="0">
                <a:solidFill>
                  <a:srgbClr val="000099"/>
                </a:solidFill>
                <a:latin typeface="Arial" pitchFamily="34" charset="0"/>
                <a:cs typeface="Arial" pitchFamily="34" charset="0"/>
              </a:rPr>
              <a:t>7. Selección del fusible del lado primario: </a:t>
            </a:r>
            <a:r>
              <a:rPr lang="es-ES" b="1" dirty="0" smtClean="0">
                <a:latin typeface="Arial" pitchFamily="34" charset="0"/>
                <a:cs typeface="Arial" pitchFamily="34" charset="0"/>
              </a:rPr>
              <a:t>I= 150% </a:t>
            </a:r>
            <a:r>
              <a:rPr lang="es-ES" b="1" dirty="0" err="1" smtClean="0">
                <a:latin typeface="Arial" pitchFamily="34" charset="0"/>
                <a:cs typeface="Arial" pitchFamily="34" charset="0"/>
              </a:rPr>
              <a:t>Ip</a:t>
            </a:r>
            <a:r>
              <a:rPr lang="es-ES" dirty="0" smtClean="0">
                <a:solidFill>
                  <a:srgbClr val="000099"/>
                </a:solidFill>
                <a:latin typeface="Arial" pitchFamily="34" charset="0"/>
                <a:cs typeface="Arial" pitchFamily="34" charset="0"/>
              </a:rPr>
              <a:t>= 1.5x104.59=</a:t>
            </a:r>
            <a:r>
              <a:rPr lang="es-ES" u="sng" dirty="0" smtClean="0">
                <a:solidFill>
                  <a:srgbClr val="000099"/>
                </a:solidFill>
                <a:latin typeface="Arial" pitchFamily="34" charset="0"/>
                <a:cs typeface="Arial" pitchFamily="34" charset="0"/>
              </a:rPr>
              <a:t>156.885 A.</a:t>
            </a:r>
          </a:p>
          <a:p>
            <a:r>
              <a:rPr lang="es-ES" dirty="0" smtClean="0">
                <a:solidFill>
                  <a:srgbClr val="000099"/>
                </a:solidFill>
                <a:latin typeface="Arial" pitchFamily="34" charset="0"/>
                <a:cs typeface="Arial" pitchFamily="34" charset="0"/>
              </a:rPr>
              <a:t>El valor comercial mas próximo es de </a:t>
            </a:r>
            <a:r>
              <a:rPr lang="es-ES" b="1" dirty="0" smtClean="0">
                <a:latin typeface="Arial" pitchFamily="34" charset="0"/>
                <a:cs typeface="Arial" pitchFamily="34" charset="0"/>
              </a:rPr>
              <a:t>200 A=9R=200E.</a:t>
            </a:r>
          </a:p>
          <a:p>
            <a:r>
              <a:rPr lang="es-ES" dirty="0" smtClean="0">
                <a:solidFill>
                  <a:srgbClr val="003300"/>
                </a:solidFill>
                <a:latin typeface="Arial" pitchFamily="34" charset="0"/>
                <a:cs typeface="Arial" pitchFamily="34" charset="0"/>
              </a:rPr>
              <a:t>9. Selección del interruptor electromagnético: </a:t>
            </a:r>
          </a:p>
          <a:p>
            <a:r>
              <a:rPr lang="es-ES" u="sng" dirty="0" smtClean="0">
                <a:solidFill>
                  <a:srgbClr val="000099"/>
                </a:solidFill>
                <a:latin typeface="Arial" pitchFamily="34" charset="0"/>
                <a:cs typeface="Arial" pitchFamily="34" charset="0"/>
              </a:rPr>
              <a:t>   </a:t>
            </a:r>
          </a:p>
          <a:p>
            <a:endParaRPr lang="es-ES" u="sng" dirty="0" smtClean="0">
              <a:solidFill>
                <a:srgbClr val="000099"/>
              </a:solidFill>
              <a:latin typeface="Arial" pitchFamily="34" charset="0"/>
              <a:cs typeface="Arial" pitchFamily="34" charset="0"/>
            </a:endParaRPr>
          </a:p>
          <a:p>
            <a:endParaRPr lang="es-ES" dirty="0" smtClean="0">
              <a:solidFill>
                <a:srgbClr val="FF0000"/>
              </a:solidFill>
              <a:latin typeface="Arial" pitchFamily="34" charset="0"/>
              <a:cs typeface="Arial" pitchFamily="34" charset="0"/>
            </a:endParaRPr>
          </a:p>
          <a:p>
            <a:endParaRPr lang="es-ES" dirty="0" smtClean="0">
              <a:solidFill>
                <a:srgbClr val="FF0000"/>
              </a:solidFill>
              <a:latin typeface="Arial" pitchFamily="34" charset="0"/>
              <a:cs typeface="Arial" pitchFamily="34" charset="0"/>
            </a:endParaRPr>
          </a:p>
          <a:p>
            <a:endParaRPr lang="es-ES" dirty="0" smtClean="0">
              <a:solidFill>
                <a:srgbClr val="FF0000"/>
              </a:solidFill>
              <a:latin typeface="Arial" pitchFamily="34" charset="0"/>
              <a:cs typeface="Arial" pitchFamily="34" charset="0"/>
            </a:endParaRPr>
          </a:p>
          <a:p>
            <a:r>
              <a:rPr lang="es-ES" dirty="0" smtClean="0">
                <a:solidFill>
                  <a:srgbClr val="000099"/>
                </a:solidFill>
                <a:latin typeface="Arial" pitchFamily="34" charset="0"/>
                <a:cs typeface="Arial" pitchFamily="34" charset="0"/>
              </a:rPr>
              <a:t/>
            </a:r>
            <a:br>
              <a:rPr lang="es-ES" dirty="0" smtClean="0">
                <a:solidFill>
                  <a:srgbClr val="000099"/>
                </a:solidFill>
                <a:latin typeface="Arial" pitchFamily="34" charset="0"/>
                <a:cs typeface="Arial" pitchFamily="34" charset="0"/>
              </a:rPr>
            </a:br>
            <a:endParaRPr lang="es-ES" dirty="0"/>
          </a:p>
        </p:txBody>
      </p:sp>
      <p:sp>
        <p:nvSpPr>
          <p:cNvPr id="3" name="2 Marcador de pie de página"/>
          <p:cNvSpPr>
            <a:spLocks noGrp="1"/>
          </p:cNvSpPr>
          <p:nvPr>
            <p:ph type="ftr" sz="quarter" idx="11"/>
          </p:nvPr>
        </p:nvSpPr>
        <p:spPr/>
        <p:txBody>
          <a:bodyPr/>
          <a:lstStyle/>
          <a:p>
            <a:r>
              <a:rPr lang="es-ES" smtClean="0"/>
              <a:t>ING.JOSE JIMENEZ CRUZ  I.T.MINATITLAN</a:t>
            </a:r>
            <a:endParaRPr lang="es-ES"/>
          </a:p>
        </p:txBody>
      </p:sp>
    </p:spTree>
  </p:cSld>
  <p:clrMapOvr>
    <a:masterClrMapping/>
  </p:clrMapOvr>
  <p:transition>
    <p:wipe dir="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a:blip r:embed="rId2"/>
          <a:stretch>
            <a:fillRect/>
          </a:stretch>
        </p:blipFill>
        <p:spPr>
          <a:xfrm>
            <a:off x="107504" y="0"/>
            <a:ext cx="8784976" cy="6165304"/>
          </a:xfrm>
          <a:prstGeom prst="rect">
            <a:avLst/>
          </a:prstGeom>
        </p:spPr>
      </p:pic>
    </p:spTree>
    <p:extLst>
      <p:ext uri="{BB962C8B-B14F-4D97-AF65-F5344CB8AC3E}">
        <p14:creationId xmlns:p14="http://schemas.microsoft.com/office/powerpoint/2010/main" val="4004739289"/>
      </p:ext>
    </p:extLst>
  </p:cSld>
  <p:clrMapOvr>
    <a:masterClrMapping/>
  </p:clrMapOvr>
  <p:transition>
    <p:wipe dir="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a:blip r:embed="rId2"/>
          <a:stretch>
            <a:fillRect/>
          </a:stretch>
        </p:blipFill>
        <p:spPr>
          <a:xfrm>
            <a:off x="1043608" y="260648"/>
            <a:ext cx="7344816" cy="4752528"/>
          </a:xfrm>
          <a:prstGeom prst="rect">
            <a:avLst/>
          </a:prstGeom>
        </p:spPr>
      </p:pic>
    </p:spTree>
    <p:extLst>
      <p:ext uri="{BB962C8B-B14F-4D97-AF65-F5344CB8AC3E}">
        <p14:creationId xmlns:p14="http://schemas.microsoft.com/office/powerpoint/2010/main" val="678523970"/>
      </p:ext>
    </p:extLst>
  </p:cSld>
  <p:clrMapOvr>
    <a:masterClrMapping/>
  </p:clrMapOvr>
  <p:transition>
    <p:wipe dir="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2"/>
          <p:cNvPicPr>
            <a:picLocks noChangeAspect="1"/>
          </p:cNvPicPr>
          <p:nvPr/>
        </p:nvPicPr>
        <p:blipFill>
          <a:blip r:embed="rId2"/>
          <a:stretch>
            <a:fillRect/>
          </a:stretch>
        </p:blipFill>
        <p:spPr>
          <a:xfrm>
            <a:off x="611560" y="116632"/>
            <a:ext cx="8136904" cy="5760640"/>
          </a:xfrm>
          <a:prstGeom prst="rect">
            <a:avLst/>
          </a:prstGeom>
        </p:spPr>
      </p:pic>
    </p:spTree>
    <p:extLst>
      <p:ext uri="{BB962C8B-B14F-4D97-AF65-F5344CB8AC3E}">
        <p14:creationId xmlns:p14="http://schemas.microsoft.com/office/powerpoint/2010/main" val="2596475331"/>
      </p:ext>
    </p:extLst>
  </p:cSld>
  <p:clrMapOvr>
    <a:masterClrMapping/>
  </p:clrMapOvr>
  <p:transition>
    <p:wipe dir="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9036496"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153275"/>
      </p:ext>
    </p:extLst>
  </p:cSld>
  <p:clrMapOvr>
    <a:masterClrMapping/>
  </p:clrMapOvr>
  <p:transition>
    <p:wipe dir="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784976" cy="640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351705"/>
      </p:ext>
    </p:extLst>
  </p:cSld>
  <p:clrMapOvr>
    <a:masterClrMapping/>
  </p:clrMapOvr>
  <p:transition>
    <p:wipe dir="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712968"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115676"/>
      </p:ext>
    </p:extLst>
  </p:cSld>
  <p:clrMapOvr>
    <a:masterClrMapping/>
  </p:clrMapOvr>
  <p:transition>
    <p:wipe dir="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820472"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882464"/>
      </p:ext>
    </p:extLst>
  </p:cSld>
  <p:clrMapOvr>
    <a:masterClrMapping/>
  </p:clrMapOvr>
  <p:transition>
    <p:wipe dir="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9"/>
            <a:ext cx="7920879"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9083669"/>
      </p:ext>
    </p:extLst>
  </p:cSld>
  <p:clrMapOvr>
    <a:masterClrMapping/>
  </p:clrMapOvr>
  <p:transition>
    <p:wipe dir="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856984"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580532"/>
      </p:ext>
    </p:extLst>
  </p:cSld>
  <p:clrMapOvr>
    <a:masterClrMapping/>
  </p:clrMapOvr>
  <p:transition>
    <p:wipe dir="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2130425"/>
            <a:ext cx="9144000" cy="1470025"/>
          </a:xfrm>
          <a:solidFill>
            <a:srgbClr val="92D050"/>
          </a:solidFill>
        </p:spPr>
        <p:txBody>
          <a:bodyPr/>
          <a:lstStyle/>
          <a:p>
            <a:r>
              <a:rPr lang="es-MX" b="1" dirty="0" smtClean="0">
                <a:latin typeface="Bauhaus 93" panose="04030905020B02020C02" pitchFamily="82" charset="0"/>
              </a:rPr>
              <a:t>PROTECCION A GENERADORES</a:t>
            </a:r>
            <a:endParaRPr lang="es-MX" b="1" dirty="0">
              <a:latin typeface="Bauhaus 93" panose="04030905020B02020C02" pitchFamily="82" charset="0"/>
            </a:endParaRPr>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4093961156"/>
      </p:ext>
    </p:extLst>
  </p:cSld>
  <p:clrMapOvr>
    <a:masterClrMapping/>
  </p:clrMapOvr>
  <p:transition>
    <p:wipe dir="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116632"/>
            <a:ext cx="8928992" cy="6048671"/>
          </a:xfrm>
        </p:spPr>
        <p:txBody>
          <a:bodyPr>
            <a:normAutofit/>
          </a:bodyPr>
          <a:lstStyle/>
          <a:p>
            <a:r>
              <a:rPr lang="es-MX" sz="4000" b="1" dirty="0" smtClean="0">
                <a:solidFill>
                  <a:srgbClr val="1109B7"/>
                </a:solidFill>
              </a:rPr>
              <a:t>LIMITES DE DAÑO DE GENERADORES.</a:t>
            </a:r>
            <a:r>
              <a:rPr lang="es-MX" sz="2400" dirty="0" smtClean="0"/>
              <a:t/>
            </a:r>
            <a:br>
              <a:rPr lang="es-MX" sz="2400" dirty="0" smtClean="0"/>
            </a:br>
            <a:r>
              <a:rPr lang="es-MX" sz="2400" dirty="0" smtClean="0"/>
              <a:t/>
            </a:r>
            <a:br>
              <a:rPr lang="es-MX" sz="2400" dirty="0" smtClean="0"/>
            </a:br>
            <a:r>
              <a:rPr lang="es-MX" sz="2400" dirty="0"/>
              <a:t/>
            </a:r>
            <a:br>
              <a:rPr lang="es-MX" sz="2400" dirty="0"/>
            </a:br>
            <a:r>
              <a:rPr lang="es-MX" sz="2400" b="1" dirty="0" smtClean="0">
                <a:solidFill>
                  <a:srgbClr val="FF0000"/>
                </a:solidFill>
                <a:latin typeface="Arial" panose="020B0604020202020204" pitchFamily="34" charset="0"/>
                <a:cs typeface="Arial" panose="020B0604020202020204" pitchFamily="34" charset="0"/>
              </a:rPr>
              <a:t>SOBRECARGA DEL ESTATOR.</a:t>
            </a:r>
            <a:br>
              <a:rPr lang="es-MX" sz="2400" b="1" dirty="0" smtClean="0">
                <a:solidFill>
                  <a:srgbClr val="FF0000"/>
                </a:solidFill>
                <a:latin typeface="Arial" panose="020B0604020202020204" pitchFamily="34" charset="0"/>
                <a:cs typeface="Arial" panose="020B0604020202020204" pitchFamily="34" charset="0"/>
              </a:rPr>
            </a:br>
            <a:r>
              <a:rPr lang="es-MX" sz="2400" dirty="0" smtClean="0"/>
              <a:t/>
            </a:r>
            <a:br>
              <a:rPr lang="es-MX" sz="2400" dirty="0" smtClean="0"/>
            </a:br>
            <a:r>
              <a:rPr lang="es-MX" sz="2400" dirty="0"/>
              <a:t/>
            </a:r>
            <a:br>
              <a:rPr lang="es-MX" sz="2400" dirty="0"/>
            </a:br>
            <a:r>
              <a:rPr lang="es-MX" sz="2400" dirty="0" smtClean="0">
                <a:latin typeface="Arial" panose="020B0604020202020204" pitchFamily="34" charset="0"/>
                <a:cs typeface="Arial" panose="020B0604020202020204" pitchFamily="34" charset="0"/>
              </a:rPr>
              <a:t>CONSIDERAR  LAS RECOMENDACIONES  </a:t>
            </a:r>
            <a:r>
              <a:rPr lang="es-MX" sz="2400" dirty="0">
                <a:latin typeface="Arial" panose="020B0604020202020204" pitchFamily="34" charset="0"/>
                <a:cs typeface="Arial" panose="020B0604020202020204" pitchFamily="34" charset="0"/>
              </a:rPr>
              <a:t>DEL  FABRICANTE.    SI  NO  SE  TIENEN  </a:t>
            </a:r>
            <a:r>
              <a:rPr lang="es-MX" sz="2400" dirty="0" smtClean="0">
                <a:latin typeface="Arial" panose="020B0604020202020204" pitchFamily="34" charset="0"/>
                <a:cs typeface="Arial" panose="020B0604020202020204" pitchFamily="34" charset="0"/>
              </a:rPr>
              <a:t>DATOS, CONSIDERAR  </a:t>
            </a:r>
            <a:r>
              <a:rPr lang="es-MX" sz="2400" dirty="0">
                <a:latin typeface="Arial" panose="020B0604020202020204" pitchFamily="34" charset="0"/>
                <a:cs typeface="Arial" panose="020B0604020202020204" pitchFamily="34" charset="0"/>
              </a:rPr>
              <a:t>LOS  SIGUIENTES  VALORES  DE  ACUERDO  A  </a:t>
            </a:r>
            <a:r>
              <a:rPr lang="es-MX" sz="2400" dirty="0" smtClean="0">
                <a:latin typeface="Arial" panose="020B0604020202020204" pitchFamily="34" charset="0"/>
                <a:cs typeface="Arial" panose="020B0604020202020204" pitchFamily="34" charset="0"/>
              </a:rPr>
              <a:t>NORMA AMERICANAS</a:t>
            </a:r>
            <a:r>
              <a:rPr lang="es-MX" sz="2400" dirty="0">
                <a:latin typeface="Arial" panose="020B0604020202020204" pitchFamily="34" charset="0"/>
                <a:cs typeface="Arial" panose="020B0604020202020204" pitchFamily="34" charset="0"/>
              </a:rPr>
              <a:t>, PARA SOBRECARGAS EN EL ESTATOR</a:t>
            </a:r>
            <a:r>
              <a:rPr lang="es-MX" sz="2400" dirty="0" smtClean="0">
                <a:latin typeface="Arial" panose="020B0604020202020204" pitchFamily="34" charset="0"/>
                <a:cs typeface="Arial" panose="020B0604020202020204" pitchFamily="34" charset="0"/>
              </a:rPr>
              <a:t>:</a:t>
            </a:r>
            <a:br>
              <a:rPr lang="es-MX" sz="2400" dirty="0" smtClean="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
            </a:r>
            <a:br>
              <a:rPr lang="es-MX" sz="2400" dirty="0">
                <a:latin typeface="Arial" panose="020B0604020202020204" pitchFamily="34" charset="0"/>
                <a:cs typeface="Arial" panose="020B0604020202020204" pitchFamily="34" charset="0"/>
              </a:rPr>
            </a:br>
            <a:endParaRPr lang="es-MX" sz="2400" dirty="0">
              <a:latin typeface="Arial" panose="020B0604020202020204" pitchFamily="34" charset="0"/>
              <a:cs typeface="Arial" panose="020B0604020202020204" pitchFamily="34" charset="0"/>
            </a:endParaRPr>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pic>
        <p:nvPicPr>
          <p:cNvPr id="5" name="Imagen 4"/>
          <p:cNvPicPr>
            <a:picLocks noChangeAspect="1"/>
          </p:cNvPicPr>
          <p:nvPr/>
        </p:nvPicPr>
        <p:blipFill>
          <a:blip r:embed="rId2"/>
          <a:stretch>
            <a:fillRect/>
          </a:stretch>
        </p:blipFill>
        <p:spPr>
          <a:xfrm>
            <a:off x="1115616" y="5085184"/>
            <a:ext cx="6984776" cy="108011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37680114"/>
      </p:ext>
    </p:extLst>
  </p:cSld>
  <p:clrMapOvr>
    <a:masterClrMapping/>
  </p:clrMapOvr>
  <p:transition>
    <p:wipe dir="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116633"/>
            <a:ext cx="8856984" cy="3456383"/>
          </a:xfrm>
        </p:spPr>
        <p:txBody>
          <a:bodyPr>
            <a:noAutofit/>
          </a:bodyPr>
          <a:lstStyle/>
          <a:p>
            <a:pPr algn="l"/>
            <a:r>
              <a:rPr lang="es-MX" sz="2800" b="1" dirty="0" smtClean="0">
                <a:solidFill>
                  <a:srgbClr val="FF0000"/>
                </a:solidFill>
                <a:latin typeface="Aharoni" panose="02010803020104030203" pitchFamily="2" charset="-79"/>
                <a:cs typeface="Aharoni" panose="02010803020104030203" pitchFamily="2" charset="-79"/>
              </a:rPr>
              <a:t/>
            </a:r>
            <a:br>
              <a:rPr lang="es-MX" sz="2800" b="1" dirty="0" smtClean="0">
                <a:solidFill>
                  <a:srgbClr val="FF0000"/>
                </a:solidFill>
                <a:latin typeface="Aharoni" panose="02010803020104030203" pitchFamily="2" charset="-79"/>
                <a:cs typeface="Aharoni" panose="02010803020104030203" pitchFamily="2" charset="-79"/>
              </a:rPr>
            </a:br>
            <a:r>
              <a:rPr lang="es-MX" sz="2800" b="1" dirty="0">
                <a:solidFill>
                  <a:srgbClr val="FF0000"/>
                </a:solidFill>
                <a:latin typeface="Aharoni" panose="02010803020104030203" pitchFamily="2" charset="-79"/>
                <a:cs typeface="Aharoni" panose="02010803020104030203" pitchFamily="2" charset="-79"/>
              </a:rPr>
              <a:t/>
            </a:r>
            <a:br>
              <a:rPr lang="es-MX" sz="2800" b="1" dirty="0">
                <a:solidFill>
                  <a:srgbClr val="FF0000"/>
                </a:solidFill>
                <a:latin typeface="Aharoni" panose="02010803020104030203" pitchFamily="2" charset="-79"/>
                <a:cs typeface="Aharoni" panose="02010803020104030203" pitchFamily="2" charset="-79"/>
              </a:rPr>
            </a:br>
            <a:r>
              <a:rPr lang="es-MX" sz="2800" b="1" dirty="0" smtClean="0">
                <a:solidFill>
                  <a:srgbClr val="FF0000"/>
                </a:solidFill>
                <a:latin typeface="Aharoni" panose="02010803020104030203" pitchFamily="2" charset="-79"/>
                <a:cs typeface="Aharoni" panose="02010803020104030203" pitchFamily="2" charset="-79"/>
              </a:rPr>
              <a:t>SOBRECARGA  </a:t>
            </a:r>
            <a:r>
              <a:rPr lang="es-MX" sz="2800" b="1" dirty="0">
                <a:solidFill>
                  <a:srgbClr val="FF0000"/>
                </a:solidFill>
                <a:latin typeface="Aharoni" panose="02010803020104030203" pitchFamily="2" charset="-79"/>
                <a:cs typeface="Aharoni" panose="02010803020104030203" pitchFamily="2" charset="-79"/>
              </a:rPr>
              <a:t>DEL  </a:t>
            </a:r>
            <a:r>
              <a:rPr lang="es-MX" sz="2800" b="1" dirty="0" smtClean="0">
                <a:solidFill>
                  <a:srgbClr val="FF0000"/>
                </a:solidFill>
                <a:latin typeface="Aharoni" panose="02010803020104030203" pitchFamily="2" charset="-79"/>
                <a:cs typeface="Aharoni" panose="02010803020104030203" pitchFamily="2" charset="-79"/>
              </a:rPr>
              <a:t>ROTOR.</a:t>
            </a:r>
            <a:br>
              <a:rPr lang="es-MX" sz="2800" b="1" dirty="0" smtClean="0">
                <a:solidFill>
                  <a:srgbClr val="FF0000"/>
                </a:solidFill>
                <a:latin typeface="Aharoni" panose="02010803020104030203" pitchFamily="2" charset="-79"/>
                <a:cs typeface="Aharoni" panose="02010803020104030203" pitchFamily="2" charset="-79"/>
              </a:rPr>
            </a:br>
            <a:r>
              <a:rPr lang="es-MX" sz="2800" b="1" dirty="0" smtClean="0">
                <a:solidFill>
                  <a:srgbClr val="FF0000"/>
                </a:solidFill>
                <a:latin typeface="Aharoni" panose="02010803020104030203" pitchFamily="2" charset="-79"/>
                <a:cs typeface="Aharoni" panose="02010803020104030203" pitchFamily="2" charset="-79"/>
              </a:rPr>
              <a:t> </a:t>
            </a:r>
            <a:br>
              <a:rPr lang="es-MX" sz="2800" b="1" dirty="0" smtClean="0">
                <a:solidFill>
                  <a:srgbClr val="FF0000"/>
                </a:solidFill>
                <a:latin typeface="Aharoni" panose="02010803020104030203" pitchFamily="2" charset="-79"/>
                <a:cs typeface="Aharoni" panose="02010803020104030203" pitchFamily="2" charset="-79"/>
              </a:rPr>
            </a:br>
            <a:r>
              <a:rPr lang="es-MX" sz="2800" dirty="0" smtClean="0"/>
              <a:t>CONSIDERAR  </a:t>
            </a:r>
            <a:r>
              <a:rPr lang="es-MX" sz="2800" dirty="0"/>
              <a:t>LAS  </a:t>
            </a:r>
            <a:r>
              <a:rPr lang="es-MX" sz="2800" dirty="0" smtClean="0"/>
              <a:t>RECOMENDACIONES DEL  </a:t>
            </a:r>
            <a:r>
              <a:rPr lang="es-MX" sz="2800" dirty="0"/>
              <a:t>FABRICANTE.    SI  NO  SE  TIENEN  DATOS,  CONSIDERAR  LOS  SIGUIENTES</a:t>
            </a:r>
            <a:br>
              <a:rPr lang="es-MX" sz="2800" dirty="0"/>
            </a:br>
            <a:r>
              <a:rPr lang="es-MX" sz="2800" dirty="0"/>
              <a:t>VALORES  DE  ACUERDO  A  NORMA  AMERICANAS,  PARA  SOBRECARGA  </a:t>
            </a:r>
            <a:r>
              <a:rPr lang="es-MX" sz="2800" dirty="0" smtClean="0"/>
              <a:t>DEL ROTOR:</a:t>
            </a:r>
            <a:br>
              <a:rPr lang="es-MX" sz="2800" dirty="0" smtClean="0"/>
            </a:br>
            <a:r>
              <a:rPr lang="es-MX" sz="2800" dirty="0" smtClean="0"/>
              <a:t/>
            </a:r>
            <a:br>
              <a:rPr lang="es-MX" sz="2800" dirty="0" smtClean="0"/>
            </a:br>
            <a:endParaRPr lang="es-MX" sz="2800" dirty="0"/>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pic>
        <p:nvPicPr>
          <p:cNvPr id="5" name="Imagen 4"/>
          <p:cNvPicPr>
            <a:picLocks noChangeAspect="1"/>
          </p:cNvPicPr>
          <p:nvPr/>
        </p:nvPicPr>
        <p:blipFill>
          <a:blip r:embed="rId2"/>
          <a:stretch>
            <a:fillRect/>
          </a:stretch>
        </p:blipFill>
        <p:spPr>
          <a:xfrm>
            <a:off x="1259632" y="3933056"/>
            <a:ext cx="7128792" cy="115403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91673598"/>
      </p:ext>
    </p:extLst>
  </p:cSld>
  <p:clrMapOvr>
    <a:masterClrMapping/>
  </p:clrMapOvr>
  <p:transition>
    <p:wipe dir="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9512" y="116633"/>
            <a:ext cx="8964488" cy="3096343"/>
          </a:xfrm>
        </p:spPr>
        <p:txBody>
          <a:bodyPr>
            <a:normAutofit/>
          </a:bodyPr>
          <a:lstStyle/>
          <a:p>
            <a:pPr algn="l"/>
            <a:r>
              <a:rPr lang="es-MX" sz="2800" b="1" dirty="0">
                <a:solidFill>
                  <a:srgbClr val="FF0000"/>
                </a:solidFill>
                <a:latin typeface="Aharoni" panose="02010803020104030203" pitchFamily="2" charset="-79"/>
                <a:cs typeface="Aharoni" panose="02010803020104030203" pitchFamily="2" charset="-79"/>
              </a:rPr>
              <a:t>OPERACIÓN  A  BAJAS  </a:t>
            </a:r>
            <a:r>
              <a:rPr lang="es-MX" sz="2800" b="1" dirty="0" smtClean="0">
                <a:solidFill>
                  <a:srgbClr val="FF0000"/>
                </a:solidFill>
                <a:latin typeface="Aharoni" panose="02010803020104030203" pitchFamily="2" charset="-79"/>
                <a:cs typeface="Aharoni" panose="02010803020104030203" pitchFamily="2" charset="-79"/>
              </a:rPr>
              <a:t>FRECUENCIAS</a:t>
            </a:r>
            <a:r>
              <a:rPr lang="es-MX" sz="2800" b="1" dirty="0">
                <a:solidFill>
                  <a:srgbClr val="FF0000"/>
                </a:solidFill>
                <a:latin typeface="Aharoni" panose="02010803020104030203" pitchFamily="2" charset="-79"/>
                <a:cs typeface="Aharoni" panose="02010803020104030203" pitchFamily="2" charset="-79"/>
              </a:rPr>
              <a:t>.</a:t>
            </a:r>
            <a:r>
              <a:rPr lang="es-MX" sz="2800" b="1" dirty="0" smtClean="0">
                <a:solidFill>
                  <a:srgbClr val="FF0000"/>
                </a:solidFill>
                <a:latin typeface="Aharoni" panose="02010803020104030203" pitchFamily="2" charset="-79"/>
                <a:cs typeface="Aharoni" panose="02010803020104030203" pitchFamily="2" charset="-79"/>
              </a:rPr>
              <a:t> </a:t>
            </a:r>
            <a:r>
              <a:rPr lang="es-MX" sz="2800" dirty="0" smtClean="0"/>
              <a:t/>
            </a:r>
            <a:br>
              <a:rPr lang="es-MX" sz="2800" dirty="0" smtClean="0"/>
            </a:br>
            <a:r>
              <a:rPr lang="es-MX" sz="2800" dirty="0" smtClean="0"/>
              <a:t/>
            </a:r>
            <a:br>
              <a:rPr lang="es-MX" sz="2800" dirty="0" smtClean="0"/>
            </a:br>
            <a:r>
              <a:rPr lang="es-MX" sz="2800" dirty="0" smtClean="0"/>
              <a:t>CONSIDERAR  LAS RECOMENDACIONES  </a:t>
            </a:r>
            <a:r>
              <a:rPr lang="es-MX" sz="2800" dirty="0"/>
              <a:t>DEL  FABRICANTE.    SI  NO  SE  TIENEN  </a:t>
            </a:r>
            <a:r>
              <a:rPr lang="es-MX" sz="2800" dirty="0" smtClean="0"/>
              <a:t>DATOS, CONSIDERAR  </a:t>
            </a:r>
            <a:r>
              <a:rPr lang="es-MX" sz="2800" dirty="0"/>
              <a:t>LOS  SIGUIENTES  DATOS  DE  ACUERDO  </a:t>
            </a:r>
            <a:r>
              <a:rPr lang="es-MX" sz="2800" dirty="0" smtClean="0"/>
              <a:t>ANORMAS AMERICANAS</a:t>
            </a:r>
            <a:r>
              <a:rPr lang="es-MX" sz="2800" dirty="0"/>
              <a:t>, PARA OPERACIÓN CON BAJAS FRECUENCIAS.</a:t>
            </a:r>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pic>
        <p:nvPicPr>
          <p:cNvPr id="5" name="Imagen 4"/>
          <p:cNvPicPr>
            <a:picLocks noChangeAspect="1"/>
          </p:cNvPicPr>
          <p:nvPr/>
        </p:nvPicPr>
        <p:blipFill>
          <a:blip r:embed="rId2"/>
          <a:stretch>
            <a:fillRect/>
          </a:stretch>
        </p:blipFill>
        <p:spPr>
          <a:xfrm>
            <a:off x="179512" y="3933056"/>
            <a:ext cx="8784976" cy="2304256"/>
          </a:xfrm>
          <a:prstGeom prst="rect">
            <a:avLst/>
          </a:prstGeom>
        </p:spPr>
      </p:pic>
    </p:spTree>
    <p:extLst>
      <p:ext uri="{BB962C8B-B14F-4D97-AF65-F5344CB8AC3E}">
        <p14:creationId xmlns:p14="http://schemas.microsoft.com/office/powerpoint/2010/main" val="3823969334"/>
      </p:ext>
    </p:extLst>
  </p:cSld>
  <p:clrMapOvr>
    <a:masterClrMapping/>
  </p:clrMapOvr>
  <p:transition>
    <p:wipe dir="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116631"/>
            <a:ext cx="9144000" cy="3483819"/>
          </a:xfrm>
        </p:spPr>
        <p:txBody>
          <a:bodyPr>
            <a:normAutofit/>
          </a:bodyPr>
          <a:lstStyle/>
          <a:p>
            <a:pPr algn="l"/>
            <a:r>
              <a:rPr lang="es-MX" sz="2800" b="1" dirty="0">
                <a:solidFill>
                  <a:srgbClr val="FF0000"/>
                </a:solidFill>
                <a:latin typeface="Aharoni" panose="02010803020104030203" pitchFamily="2" charset="-79"/>
                <a:cs typeface="Aharoni" panose="02010803020104030203" pitchFamily="2" charset="-79"/>
              </a:rPr>
              <a:t>NECESIDADES DE </a:t>
            </a:r>
            <a:r>
              <a:rPr lang="es-MX" sz="2800" b="1" dirty="0" smtClean="0">
                <a:solidFill>
                  <a:srgbClr val="FF0000"/>
                </a:solidFill>
                <a:latin typeface="Aharoni" panose="02010803020104030203" pitchFamily="2" charset="-79"/>
                <a:cs typeface="Aharoni" panose="02010803020104030203" pitchFamily="2" charset="-79"/>
              </a:rPr>
              <a:t>PROTECCIÓN.</a:t>
            </a:r>
            <a:r>
              <a:rPr lang="es-MX" sz="2800" dirty="0" smtClean="0"/>
              <a:t/>
            </a:r>
            <a:br>
              <a:rPr lang="es-MX" sz="2800" dirty="0" smtClean="0"/>
            </a:br>
            <a:r>
              <a:rPr lang="es-MX" sz="2800" dirty="0"/>
              <a:t/>
            </a:r>
            <a:br>
              <a:rPr lang="es-MX" sz="2800" dirty="0"/>
            </a:br>
            <a:r>
              <a:rPr lang="es-MX" sz="2800" dirty="0"/>
              <a:t>LOS  GENERADORES,  DEPENDIENDO  DE  SU  CAPACIDAD  E  </a:t>
            </a:r>
            <a:r>
              <a:rPr lang="es-MX" sz="2800" dirty="0" smtClean="0"/>
              <a:t>IMPORTANCIA PARA  </a:t>
            </a:r>
            <a:r>
              <a:rPr lang="es-MX" sz="2800" dirty="0"/>
              <a:t>EL  SISTEMA  DONDE  SE  LOCALICEN,  DEBER  SER  </a:t>
            </a:r>
            <a:r>
              <a:rPr lang="es-MX" sz="2800" dirty="0" smtClean="0"/>
              <a:t>PROTEGIDOS CONTRA </a:t>
            </a:r>
            <a:r>
              <a:rPr lang="es-MX" sz="2800" dirty="0"/>
              <a:t>LAS </a:t>
            </a:r>
            <a:r>
              <a:rPr lang="es-MX" sz="2800" dirty="0" smtClean="0"/>
              <a:t>SIGUIENTES CONDICONES </a:t>
            </a:r>
            <a:r>
              <a:rPr lang="es-MX" sz="2800" dirty="0"/>
              <a:t>ANORMALES:</a:t>
            </a:r>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sp>
        <p:nvSpPr>
          <p:cNvPr id="5" name="Rectángulo 4"/>
          <p:cNvSpPr/>
          <p:nvPr/>
        </p:nvSpPr>
        <p:spPr>
          <a:xfrm>
            <a:off x="0" y="3429000"/>
            <a:ext cx="9144000" cy="3139321"/>
          </a:xfrm>
          <a:prstGeom prst="rect">
            <a:avLst/>
          </a:prstGeom>
        </p:spPr>
        <p:txBody>
          <a:bodyPr wrap="square">
            <a:spAutoFit/>
          </a:bodyPr>
          <a:lstStyle/>
          <a:p>
            <a:endParaRPr lang="es-MX" dirty="0" smtClean="0"/>
          </a:p>
          <a:p>
            <a:pPr algn="just"/>
            <a:r>
              <a:rPr lang="es-MX" sz="2000" b="1" dirty="0" smtClean="0">
                <a:solidFill>
                  <a:srgbClr val="FF0000"/>
                </a:solidFill>
              </a:rPr>
              <a:t>SOBRECARGAS  </a:t>
            </a:r>
            <a:r>
              <a:rPr lang="es-MX" sz="2000" b="1" dirty="0">
                <a:solidFill>
                  <a:srgbClr val="FF0000"/>
                </a:solidFill>
              </a:rPr>
              <a:t>EN  ESTATOR  Y  ROTOR</a:t>
            </a:r>
            <a:r>
              <a:rPr lang="es-MX" sz="2000" dirty="0" smtClean="0"/>
              <a:t>.    </a:t>
            </a:r>
            <a:r>
              <a:rPr lang="es-MX" sz="2000" dirty="0"/>
              <a:t>LAS  </a:t>
            </a:r>
            <a:r>
              <a:rPr lang="es-MX" sz="2000" dirty="0" smtClean="0"/>
              <a:t>SOBRECARGAS PRODUCEN  </a:t>
            </a:r>
            <a:r>
              <a:rPr lang="es-MX" sz="2000" dirty="0"/>
              <a:t>CALENTAMIENTOS  QUE  DISMINUYEN  LA  VIDA  DE  </a:t>
            </a:r>
            <a:r>
              <a:rPr lang="es-MX" sz="2000" dirty="0" smtClean="0"/>
              <a:t>LOS AISLAMIENTOS</a:t>
            </a:r>
            <a:r>
              <a:rPr lang="es-MX" sz="2000" dirty="0"/>
              <a:t>,  POR  LO  CUAL  DEBERÁN  LIMITARSE  DE  ACUERDO  A  </a:t>
            </a:r>
            <a:r>
              <a:rPr lang="es-MX" sz="2000" dirty="0" smtClean="0"/>
              <a:t>LO INDICADO </a:t>
            </a:r>
            <a:r>
              <a:rPr lang="es-MX" sz="2000" dirty="0"/>
              <a:t>POR EL FABRICANTE O EN PUNTOS </a:t>
            </a:r>
            <a:r>
              <a:rPr lang="es-MX" sz="2000" dirty="0" smtClean="0"/>
              <a:t>ANTERIORES.</a:t>
            </a:r>
          </a:p>
          <a:p>
            <a:pPr algn="just"/>
            <a:endParaRPr lang="es-MX" sz="2000" dirty="0"/>
          </a:p>
          <a:p>
            <a:pPr algn="just"/>
            <a:r>
              <a:rPr lang="es-MX" sz="2000" dirty="0"/>
              <a:t>LOS  SISTEMAS  DE  GOBIERNO  DE  LA  TURBINA  Y  CONTROL  DE  </a:t>
            </a:r>
            <a:r>
              <a:rPr lang="es-MX" sz="2000" dirty="0" smtClean="0"/>
              <a:t>EXCITACIÓN, CUENTAN </a:t>
            </a:r>
            <a:r>
              <a:rPr lang="es-MX" sz="2000" dirty="0"/>
              <a:t>NORMALMENTE CON  LIMITADORES DE CARGA Y/O CORRIENTE </a:t>
            </a:r>
            <a:r>
              <a:rPr lang="es-MX" sz="2000" dirty="0" smtClean="0"/>
              <a:t>DE CAMPO</a:t>
            </a:r>
            <a:r>
              <a:rPr lang="es-MX" sz="2000" dirty="0"/>
              <a:t>,  POR  LO QUE  LA  PROTECCIÓN  ELÉCTRICA  EN CASO DE  </a:t>
            </a:r>
            <a:r>
              <a:rPr lang="es-MX" sz="2000" dirty="0" smtClean="0"/>
              <a:t>UTILIZARSE, ACTUARÁ </a:t>
            </a:r>
            <a:r>
              <a:rPr lang="es-MX" sz="2000" dirty="0"/>
              <a:t>COMO RESPALDO.</a:t>
            </a:r>
          </a:p>
        </p:txBody>
      </p:sp>
    </p:spTree>
    <p:extLst>
      <p:ext uri="{BB962C8B-B14F-4D97-AF65-F5344CB8AC3E}">
        <p14:creationId xmlns:p14="http://schemas.microsoft.com/office/powerpoint/2010/main" val="3593614168"/>
      </p:ext>
    </p:extLst>
  </p:cSld>
  <p:clrMapOvr>
    <a:masterClrMapping/>
  </p:clrMapOvr>
  <p:transition>
    <p:wipe dir="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0"/>
            <a:ext cx="9036496" cy="6165304"/>
          </a:xfrm>
        </p:spPr>
        <p:txBody>
          <a:bodyPr>
            <a:normAutofit fontScale="90000"/>
          </a:bodyPr>
          <a:lstStyle/>
          <a:p>
            <a:pPr algn="l"/>
            <a:r>
              <a:rPr lang="es-MX" sz="2800" dirty="0" smtClean="0"/>
              <a:t/>
            </a:r>
            <a:br>
              <a:rPr lang="es-MX" sz="2800" dirty="0" smtClean="0"/>
            </a:br>
            <a:r>
              <a:rPr lang="es-MX" sz="2800" b="1" dirty="0" smtClean="0">
                <a:solidFill>
                  <a:srgbClr val="FF0000"/>
                </a:solidFill>
                <a:latin typeface="Aharoni" panose="02010803020104030203" pitchFamily="2" charset="-79"/>
                <a:cs typeface="Aharoni" panose="02010803020104030203" pitchFamily="2" charset="-79"/>
              </a:rPr>
              <a:t>CORTOCIRCUITOS  </a:t>
            </a:r>
            <a:r>
              <a:rPr lang="es-MX" sz="2800" b="1" dirty="0">
                <a:solidFill>
                  <a:srgbClr val="FF0000"/>
                </a:solidFill>
                <a:latin typeface="Aharoni" panose="02010803020104030203" pitchFamily="2" charset="-79"/>
                <a:cs typeface="Aharoni" panose="02010803020104030203" pitchFamily="2" charset="-79"/>
              </a:rPr>
              <a:t>INTERNOS</a:t>
            </a:r>
            <a:r>
              <a:rPr lang="es-MX" sz="2800" b="1" dirty="0" smtClean="0">
                <a:solidFill>
                  <a:srgbClr val="FF0000"/>
                </a:solidFill>
                <a:latin typeface="Aharoni" panose="02010803020104030203" pitchFamily="2" charset="-79"/>
                <a:cs typeface="Aharoni" panose="02010803020104030203" pitchFamily="2" charset="-79"/>
              </a:rPr>
              <a:t>. </a:t>
            </a:r>
            <a:r>
              <a:rPr lang="es-MX" sz="2800" b="1" dirty="0" smtClean="0">
                <a:solidFill>
                  <a:srgbClr val="0070C0"/>
                </a:solidFill>
                <a:latin typeface="Aharoni" panose="02010803020104030203" pitchFamily="2" charset="-79"/>
                <a:cs typeface="Aharoni" panose="02010803020104030203" pitchFamily="2" charset="-79"/>
              </a:rPr>
              <a:t/>
            </a:r>
            <a:br>
              <a:rPr lang="es-MX" sz="2800" b="1" dirty="0" smtClean="0">
                <a:solidFill>
                  <a:srgbClr val="0070C0"/>
                </a:solidFill>
                <a:latin typeface="Aharoni" panose="02010803020104030203" pitchFamily="2" charset="-79"/>
                <a:cs typeface="Aharoni" panose="02010803020104030203" pitchFamily="2" charset="-79"/>
              </a:rPr>
            </a:br>
            <a:r>
              <a:rPr lang="es-MX" sz="2800" dirty="0" smtClean="0"/>
              <a:t/>
            </a:r>
            <a:br>
              <a:rPr lang="es-MX" sz="2800" dirty="0" smtClean="0"/>
            </a:br>
            <a:r>
              <a:rPr lang="es-MX" sz="2800" dirty="0" smtClean="0"/>
              <a:t>LAS  </a:t>
            </a:r>
            <a:r>
              <a:rPr lang="es-MX" sz="2800" dirty="0"/>
              <a:t>FALLAS  INTERNAS  (DE  LINEA  </a:t>
            </a:r>
            <a:r>
              <a:rPr lang="es-MX" sz="2800" dirty="0" smtClean="0"/>
              <a:t>A TIERRA</a:t>
            </a:r>
            <a:r>
              <a:rPr lang="es-MX" sz="2800" dirty="0"/>
              <a:t>, ENTRE ESPIRAS O ENTRE  FASES) DEBEN DETECTARSE  Y </a:t>
            </a:r>
            <a:r>
              <a:rPr lang="es-MX" sz="2800" dirty="0" smtClean="0"/>
              <a:t>AISLARSE RÁPIDAMENTE</a:t>
            </a:r>
            <a:r>
              <a:rPr lang="es-MX" sz="2800" dirty="0"/>
              <a:t>,  PARA  MINIMIZAR  LOS  DAÑOS  A  LA  LAMINACIÓN  YA  QUE  SE</a:t>
            </a:r>
            <a:br>
              <a:rPr lang="es-MX" sz="2800" dirty="0"/>
            </a:br>
            <a:r>
              <a:rPr lang="es-MX" sz="2800" dirty="0"/>
              <a:t>PUEDEN PRODUCIR DAÑOS IRREPARABLES</a:t>
            </a:r>
            <a:r>
              <a:rPr lang="es-MX" sz="2800" dirty="0" smtClean="0"/>
              <a:t>.</a:t>
            </a:r>
            <a:br>
              <a:rPr lang="es-MX" sz="2800" dirty="0" smtClean="0"/>
            </a:br>
            <a:r>
              <a:rPr lang="es-MX" sz="2800" dirty="0"/>
              <a:t/>
            </a:r>
            <a:br>
              <a:rPr lang="es-MX" sz="2800" dirty="0"/>
            </a:br>
            <a:r>
              <a:rPr lang="es-MX" sz="2800" b="1" dirty="0" smtClean="0">
                <a:solidFill>
                  <a:srgbClr val="FF0000"/>
                </a:solidFill>
                <a:latin typeface="Aharoni" panose="02010803020104030203" pitchFamily="2" charset="-79"/>
                <a:cs typeface="Aharoni" panose="02010803020104030203" pitchFamily="2" charset="-79"/>
              </a:rPr>
              <a:t>CARGAS  DESBALANCEADAS.</a:t>
            </a:r>
            <a:br>
              <a:rPr lang="es-MX" sz="2800" b="1" dirty="0" smtClean="0">
                <a:solidFill>
                  <a:srgbClr val="FF0000"/>
                </a:solidFill>
                <a:latin typeface="Aharoni" panose="02010803020104030203" pitchFamily="2" charset="-79"/>
                <a:cs typeface="Aharoni" panose="02010803020104030203" pitchFamily="2" charset="-79"/>
              </a:rPr>
            </a:br>
            <a:r>
              <a:rPr lang="es-MX" sz="2800" dirty="0" smtClean="0"/>
              <a:t/>
            </a:r>
            <a:br>
              <a:rPr lang="es-MX" sz="2800" dirty="0" smtClean="0"/>
            </a:br>
            <a:r>
              <a:rPr lang="es-MX" sz="2800" dirty="0" smtClean="0"/>
              <a:t>DAN  </a:t>
            </a:r>
            <a:r>
              <a:rPr lang="es-MX" sz="2800" dirty="0"/>
              <a:t>ORIGEN  A  LA  CIRCULACIÓN  </a:t>
            </a:r>
            <a:r>
              <a:rPr lang="es-MX" sz="2800" dirty="0" smtClean="0"/>
              <a:t>DE CORRIENTES  DESBALANCEADAS</a:t>
            </a:r>
            <a:r>
              <a:rPr lang="es-MX" sz="2800" dirty="0"/>
              <a:t>,  QUE  PROVOCAN  LA  CIRCULACIÓN  DE</a:t>
            </a:r>
            <a:br>
              <a:rPr lang="es-MX" sz="2800" dirty="0"/>
            </a:br>
            <a:r>
              <a:rPr lang="es-MX" sz="2800" dirty="0"/>
              <a:t>“ CORRIENTES  DE  SECUENCIA  NEGATIVA” ,    LAS  CUALES  PRODUCEN  </a:t>
            </a:r>
            <a:r>
              <a:rPr lang="es-MX" sz="2800" dirty="0" smtClean="0"/>
              <a:t>UN EFECTO  </a:t>
            </a:r>
            <a:r>
              <a:rPr lang="es-MX" sz="2800" dirty="0"/>
              <a:t>TÉRMICO  MAYOR  EN  EL  GENERADOR,  QUE  UNA  </a:t>
            </a:r>
            <a:r>
              <a:rPr lang="es-MX" sz="2800" dirty="0" smtClean="0"/>
              <a:t>CORRIENTE BALANCEADA </a:t>
            </a:r>
            <a:r>
              <a:rPr lang="es-MX" sz="2800" dirty="0"/>
              <a:t>DE LA MISMA MAGNITUD</a:t>
            </a:r>
            <a:r>
              <a:rPr lang="es-MX" sz="2800" dirty="0" smtClean="0"/>
              <a:t>.</a:t>
            </a:r>
            <a:br>
              <a:rPr lang="es-MX" sz="2800" dirty="0" smtClean="0"/>
            </a:br>
            <a:r>
              <a:rPr lang="es-MX" sz="2800" dirty="0"/>
              <a:t/>
            </a:r>
            <a:br>
              <a:rPr lang="es-MX" sz="2800" dirty="0"/>
            </a:br>
            <a:endParaRPr lang="es-MX" sz="2800" dirty="0"/>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1560365607"/>
      </p:ext>
    </p:extLst>
  </p:cSld>
  <p:clrMapOvr>
    <a:masterClrMapping/>
  </p:clrMapOvr>
  <p:transition>
    <p:wipe dir="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1"/>
            <a:ext cx="8928992" cy="3284983"/>
          </a:xfrm>
        </p:spPr>
        <p:txBody>
          <a:bodyPr>
            <a:normAutofit/>
          </a:bodyPr>
          <a:lstStyle/>
          <a:p>
            <a:pPr algn="just"/>
            <a:r>
              <a:rPr lang="es-MX" sz="2800" dirty="0"/>
              <a:t>EL  FABRICANTE  DE  CADA  GENERADOR  DEBE  PROPORCIONAR  EL  DATO  </a:t>
            </a:r>
            <a:r>
              <a:rPr lang="es-MX" sz="2800" dirty="0" smtClean="0"/>
              <a:t>DE LA  </a:t>
            </a:r>
            <a:r>
              <a:rPr lang="es-MX" sz="2800" dirty="0"/>
              <a:t>CORRIENTE  DE  SECUENCIA  NEGATIVA  MÁXIMA  QUE  SOPORTA  SU</a:t>
            </a:r>
            <a:br>
              <a:rPr lang="es-MX" sz="2800" dirty="0"/>
            </a:br>
            <a:r>
              <a:rPr lang="es-MX" sz="2800" dirty="0"/>
              <a:t>EQUIPO,  INDICADO  COMO  UNA  CONSTANTE.    LA  MAYORIA  DE  </a:t>
            </a:r>
            <a:r>
              <a:rPr lang="es-MX" sz="2800" dirty="0" smtClean="0"/>
              <a:t>LOS GENERADORES </a:t>
            </a:r>
            <a:r>
              <a:rPr lang="es-MX" sz="2800" dirty="0"/>
              <a:t>TIENEN UN LÍMITE DADO POR LA SIGUIENTE ECUACIÓN</a:t>
            </a:r>
            <a:r>
              <a:rPr lang="es-MX" sz="2800" dirty="0" smtClean="0"/>
              <a:t>.</a:t>
            </a:r>
            <a:br>
              <a:rPr lang="es-MX" sz="2800" dirty="0" smtClean="0"/>
            </a:br>
            <a:endParaRPr lang="es-MX" sz="2800" dirty="0"/>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pic>
        <p:nvPicPr>
          <p:cNvPr id="5" name="Imagen 4"/>
          <p:cNvPicPr>
            <a:picLocks noChangeAspect="1"/>
          </p:cNvPicPr>
          <p:nvPr/>
        </p:nvPicPr>
        <p:blipFill>
          <a:blip r:embed="rId2"/>
          <a:stretch>
            <a:fillRect/>
          </a:stretch>
        </p:blipFill>
        <p:spPr>
          <a:xfrm>
            <a:off x="323528" y="3600451"/>
            <a:ext cx="8424936" cy="1340716"/>
          </a:xfrm>
          <a:prstGeom prst="rect">
            <a:avLst/>
          </a:prstGeom>
        </p:spPr>
      </p:pic>
    </p:spTree>
    <p:extLst>
      <p:ext uri="{BB962C8B-B14F-4D97-AF65-F5344CB8AC3E}">
        <p14:creationId xmlns:p14="http://schemas.microsoft.com/office/powerpoint/2010/main" val="4262813504"/>
      </p:ext>
    </p:extLst>
  </p:cSld>
  <p:clrMapOvr>
    <a:masterClrMapping/>
  </p:clrMapOvr>
  <p:transition>
    <p:wipe dir="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116632"/>
            <a:ext cx="9036496" cy="5328591"/>
          </a:xfrm>
        </p:spPr>
        <p:txBody>
          <a:bodyPr>
            <a:noAutofit/>
          </a:bodyPr>
          <a:lstStyle/>
          <a:p>
            <a:pPr algn="l"/>
            <a:r>
              <a:rPr lang="es-MX" sz="2400" b="1" dirty="0" smtClean="0">
                <a:solidFill>
                  <a:srgbClr val="FF0000"/>
                </a:solidFill>
                <a:latin typeface="Aharoni" panose="02010803020104030203" pitchFamily="2" charset="-79"/>
                <a:cs typeface="Aharoni" panose="02010803020104030203" pitchFamily="2" charset="-79"/>
              </a:rPr>
              <a:t>PERDIDA  </a:t>
            </a:r>
            <a:r>
              <a:rPr lang="es-MX" sz="2400" b="1" dirty="0">
                <a:solidFill>
                  <a:srgbClr val="FF0000"/>
                </a:solidFill>
                <a:latin typeface="Aharoni" panose="02010803020104030203" pitchFamily="2" charset="-79"/>
                <a:cs typeface="Aharoni" panose="02010803020104030203" pitchFamily="2" charset="-79"/>
              </a:rPr>
              <a:t>DE CAMPO</a:t>
            </a:r>
            <a:r>
              <a:rPr lang="es-MX" sz="2400" b="1" dirty="0" smtClean="0">
                <a:solidFill>
                  <a:srgbClr val="FF0000"/>
                </a:solidFill>
                <a:latin typeface="Aharoni" panose="02010803020104030203" pitchFamily="2" charset="-79"/>
                <a:cs typeface="Aharoni" panose="02010803020104030203" pitchFamily="2" charset="-79"/>
              </a:rPr>
              <a:t>. </a:t>
            </a:r>
            <a:r>
              <a:rPr lang="es-MX" sz="2400" dirty="0" smtClean="0"/>
              <a:t/>
            </a:r>
            <a:br>
              <a:rPr lang="es-MX" sz="2400" dirty="0" smtClean="0"/>
            </a:br>
            <a:r>
              <a:rPr lang="es-MX" sz="2400" dirty="0" smtClean="0"/>
              <a:t>LA </a:t>
            </a:r>
            <a:r>
              <a:rPr lang="es-MX" sz="2400" dirty="0"/>
              <a:t>OPERACIÓN  DEL  GENERADOR  CON  </a:t>
            </a:r>
            <a:r>
              <a:rPr lang="es-MX" sz="2400" dirty="0" smtClean="0"/>
              <a:t>FACTOR DE  </a:t>
            </a:r>
            <a:r>
              <a:rPr lang="es-MX" sz="2400" dirty="0"/>
              <a:t>POTENCIA  ADELANTADO  (  RECIBIENDO  KVAR  ),  PRODUCE  </a:t>
            </a:r>
            <a:r>
              <a:rPr lang="es-MX" sz="2400" dirty="0" smtClean="0"/>
              <a:t>UN</a:t>
            </a:r>
            <a:br>
              <a:rPr lang="es-MX" sz="2400" dirty="0" smtClean="0"/>
            </a:br>
            <a:r>
              <a:rPr lang="es-MX" sz="2400" dirty="0" smtClean="0"/>
              <a:t>CALENTAMIENTO  </a:t>
            </a:r>
            <a:r>
              <a:rPr lang="es-MX" sz="2400" dirty="0"/>
              <a:t>ANORMAL  EN  EL  HIERRO  DEL  ROTOR,  MOTIVO  POR  </a:t>
            </a:r>
            <a:r>
              <a:rPr lang="es-MX" sz="2400" dirty="0" smtClean="0"/>
              <a:t>EL CUAL  </a:t>
            </a:r>
            <a:r>
              <a:rPr lang="es-MX" sz="2400" dirty="0"/>
              <a:t>DEBE  EVITARSE  ESTA  CONDICIÓN,  PARA  LO  CUAL  EL  SISTEMA  </a:t>
            </a:r>
            <a:r>
              <a:rPr lang="es-MX" sz="2400" dirty="0" smtClean="0"/>
              <a:t>DE EXCITACIÓN  </a:t>
            </a:r>
            <a:r>
              <a:rPr lang="es-MX" sz="2400" dirty="0"/>
              <a:t>CUENTA  CON  LIMITADORES.      LA  PROTECCIÓN  DE  PERDIDA  </a:t>
            </a:r>
            <a:r>
              <a:rPr lang="es-MX" sz="2400" dirty="0" smtClean="0"/>
              <a:t>DE CAMPO  </a:t>
            </a:r>
            <a:r>
              <a:rPr lang="es-MX" sz="2400" dirty="0"/>
              <a:t>ES  UN  RESPALDO  PARA  DISPARAR  EL  GENERADOR  EN  CASO  </a:t>
            </a:r>
            <a:r>
              <a:rPr lang="es-MX" sz="2400" dirty="0" smtClean="0"/>
              <a:t>DE MANTENERSE  </a:t>
            </a:r>
            <a:r>
              <a:rPr lang="es-MX" sz="2400" dirty="0"/>
              <a:t>LA  CONDICIÓN  DE  OPERACIÓN  CON  FACTOR  DE  </a:t>
            </a:r>
            <a:r>
              <a:rPr lang="es-MX" sz="2400" dirty="0" smtClean="0"/>
              <a:t>POTENCIA ADELANTADO.</a:t>
            </a:r>
            <a:br>
              <a:rPr lang="es-MX" sz="2400" dirty="0" smtClean="0"/>
            </a:br>
            <a:endParaRPr lang="es-MX" sz="2400" dirty="0"/>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3888138346"/>
      </p:ext>
    </p:extLst>
  </p:cSld>
  <p:clrMapOvr>
    <a:masterClrMapping/>
  </p:clrMapOvr>
  <p:transition>
    <p:wipe dir="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7504" y="1"/>
            <a:ext cx="8928992" cy="6356349"/>
          </a:xfrm>
        </p:spPr>
        <p:txBody>
          <a:bodyPr>
            <a:normAutofit fontScale="90000"/>
          </a:bodyPr>
          <a:lstStyle/>
          <a:p>
            <a:pPr algn="l"/>
            <a:r>
              <a:rPr lang="es-MX" sz="2400" b="1" dirty="0">
                <a:solidFill>
                  <a:srgbClr val="FF0000"/>
                </a:solidFill>
                <a:latin typeface="Arial" panose="020B0604020202020204" pitchFamily="34" charset="0"/>
                <a:cs typeface="Arial" panose="020B0604020202020204" pitchFamily="34" charset="0"/>
              </a:rPr>
              <a:t>FRECUENCIA  ANORMAL</a:t>
            </a:r>
            <a:r>
              <a:rPr lang="es-MX" sz="2400" b="1" dirty="0" smtClean="0">
                <a:solidFill>
                  <a:srgbClr val="FF0000"/>
                </a:solidFill>
                <a:latin typeface="Arial" panose="020B0604020202020204" pitchFamily="34" charset="0"/>
                <a:cs typeface="Arial" panose="020B0604020202020204" pitchFamily="34" charset="0"/>
              </a:rPr>
              <a:t>. </a:t>
            </a:r>
            <a:br>
              <a:rPr lang="es-MX" sz="2400" b="1" dirty="0" smtClean="0">
                <a:solidFill>
                  <a:srgbClr val="FF0000"/>
                </a:solidFill>
                <a:latin typeface="Arial" panose="020B0604020202020204" pitchFamily="34" charset="0"/>
                <a:cs typeface="Arial" panose="020B0604020202020204" pitchFamily="34" charset="0"/>
              </a:rPr>
            </a:br>
            <a:r>
              <a:rPr lang="es-MX" sz="2400" dirty="0" smtClean="0"/>
              <a:t>LA  </a:t>
            </a:r>
            <a:r>
              <a:rPr lang="es-MX" sz="2400" dirty="0"/>
              <a:t>OPERACIÓN  DE  GENERADORES  </a:t>
            </a:r>
            <a:r>
              <a:rPr lang="es-MX" sz="2400" dirty="0" smtClean="0"/>
              <a:t>CON BAJA  </a:t>
            </a:r>
            <a:r>
              <a:rPr lang="es-MX" sz="2400" dirty="0"/>
              <a:t>O  ALTA  FRECUENCIA,  PROVOCA  DAÑOS  EN  LOS    ALABES  DE  </a:t>
            </a:r>
            <a:r>
              <a:rPr lang="es-MX" sz="2400" dirty="0" smtClean="0"/>
              <a:t>LA TURBINA</a:t>
            </a:r>
            <a:r>
              <a:rPr lang="es-MX" sz="2400" dirty="0"/>
              <a:t>,  Y  TRANSTORNOS  EN  LA  RED,  (SOBRECALENTAMIENTO  </a:t>
            </a:r>
            <a:r>
              <a:rPr lang="es-MX" sz="2400" dirty="0" smtClean="0"/>
              <a:t>EN MOTORES  </a:t>
            </a:r>
            <a:r>
              <a:rPr lang="es-MX" sz="2400" dirty="0"/>
              <a:t>CON  ALTA  FRECUENCIA  Y  PERDIDA  DE  POTENCIA  EN  </a:t>
            </a:r>
            <a:r>
              <a:rPr lang="es-MX" sz="2400" dirty="0" smtClean="0"/>
              <a:t>MOTORES CON  </a:t>
            </a:r>
            <a:r>
              <a:rPr lang="es-MX" sz="2400" dirty="0"/>
              <a:t>BAJA  FRECUENCIA)  POR  LO  QUE  SE  DEBERÁ  EVITAR  OPERAR  AL GENERADOR  CON  LAS  FRECUENCIAS  Y  TIEMPOS  INDICADOS  POR  </a:t>
            </a:r>
            <a:r>
              <a:rPr lang="es-MX" sz="2400" dirty="0" smtClean="0"/>
              <a:t>EL </a:t>
            </a:r>
            <a:r>
              <a:rPr lang="es-MX" sz="2400" dirty="0"/>
              <a:t>FABRICANTE.</a:t>
            </a:r>
            <a:br>
              <a:rPr lang="es-MX" sz="2400" dirty="0"/>
            </a:br>
            <a:r>
              <a:rPr lang="es-MX" sz="2400" b="1" dirty="0">
                <a:solidFill>
                  <a:srgbClr val="FF0000"/>
                </a:solidFill>
              </a:rPr>
              <a:t>VOLTAJE  ANORMAL.-  </a:t>
            </a:r>
            <a:r>
              <a:rPr lang="es-MX" sz="2400" b="1" dirty="0" smtClean="0">
                <a:solidFill>
                  <a:srgbClr val="FF0000"/>
                </a:solidFill>
              </a:rPr>
              <a:t/>
            </a:r>
            <a:br>
              <a:rPr lang="es-MX" sz="2400" b="1" dirty="0" smtClean="0">
                <a:solidFill>
                  <a:srgbClr val="FF0000"/>
                </a:solidFill>
              </a:rPr>
            </a:br>
            <a:r>
              <a:rPr lang="es-MX" sz="2400" dirty="0" smtClean="0"/>
              <a:t>LA  </a:t>
            </a:r>
            <a:r>
              <a:rPr lang="es-MX" sz="2400" dirty="0"/>
              <a:t>OPERACIÓN  DEL  GENERADOR  CON  </a:t>
            </a:r>
            <a:r>
              <a:rPr lang="es-MX" sz="2400" dirty="0" smtClean="0"/>
              <a:t>ALTO VOLTAJE  </a:t>
            </a:r>
            <a:r>
              <a:rPr lang="es-MX" sz="2400" dirty="0"/>
              <a:t>PUEDE  DAÑAR  O  ENVEJECER  EL  AISLAMIENTO  DEL  ESTATOR. </a:t>
            </a:r>
            <a:br>
              <a:rPr lang="es-MX" sz="2400" dirty="0"/>
            </a:br>
            <a:r>
              <a:rPr lang="es-MX" sz="2400" dirty="0"/>
              <a:t>ESTOS  SOBREVOLTAJES  DE  FRECUENCIA  NOMINAL  SE  </a:t>
            </a:r>
            <a:r>
              <a:rPr lang="es-MX" sz="2400" dirty="0" smtClean="0"/>
              <a:t>PUEDEN</a:t>
            </a:r>
            <a:br>
              <a:rPr lang="es-MX" sz="2400" dirty="0" smtClean="0"/>
            </a:br>
            <a:r>
              <a:rPr lang="es-MX" sz="2400" dirty="0" smtClean="0"/>
              <a:t>PRESENTAR  </a:t>
            </a:r>
            <a:r>
              <a:rPr lang="es-MX" sz="2400" dirty="0"/>
              <a:t>DURANTE  RECHAZOS  DE  CARGA  Y  OPERACIÓN  ANORMAL  (O</a:t>
            </a:r>
            <a:br>
              <a:rPr lang="es-MX" sz="2400" dirty="0"/>
            </a:br>
            <a:r>
              <a:rPr lang="es-MX" sz="2400" dirty="0"/>
              <a:t>EN MANUAL) DEL SISTEMA DE  EXCITACIÓN.</a:t>
            </a:r>
            <a:br>
              <a:rPr lang="es-MX" sz="2400" dirty="0"/>
            </a:br>
            <a:r>
              <a:rPr lang="es-MX" sz="2400" dirty="0"/>
              <a:t>LA  OPERACIÓN  CON  BAJO  VOLTAJE,  NO  ES  DAÑINA  PARA  LA  MÁQUINA,</a:t>
            </a:r>
            <a:br>
              <a:rPr lang="es-MX" sz="2400" dirty="0"/>
            </a:br>
            <a:r>
              <a:rPr lang="es-MX" sz="2400" dirty="0"/>
              <a:t>PERO PUEDE SER INDICATIVA DE OTRA CONDICIÓN (POR EJEMPLO PÉRDIDA</a:t>
            </a:r>
            <a:br>
              <a:rPr lang="es-MX" sz="2400" dirty="0"/>
            </a:br>
            <a:r>
              <a:rPr lang="es-MX" sz="2400" dirty="0"/>
              <a:t>DE  EXCITACIÓN    O      ALIMENTACIÓN  DE  UNA  FALLA  EXTERNA  REMOTA),</a:t>
            </a:r>
            <a:br>
              <a:rPr lang="es-MX" sz="2400" dirty="0"/>
            </a:br>
            <a:r>
              <a:rPr lang="es-MX" sz="2400" dirty="0"/>
              <a:t>ADEMÁS  DE  QUE  ES  UNA  CONDICIÓN  ANORMAL  PARA  LA  OPERACIÓN  </a:t>
            </a:r>
            <a:r>
              <a:rPr lang="es-MX" sz="2400" dirty="0" smtClean="0"/>
              <a:t>DE LOS </a:t>
            </a:r>
            <a:r>
              <a:rPr lang="es-MX" sz="2400" dirty="0"/>
              <a:t>EQUIPOS CONECTADOS AL SISTEMA DONDE OPERA EL GENERADOR.</a:t>
            </a:r>
            <a:r>
              <a:rPr lang="es-MX" sz="2400" dirty="0" smtClean="0"/>
              <a:t/>
            </a:r>
            <a:br>
              <a:rPr lang="es-MX" sz="2400" dirty="0" smtClean="0"/>
            </a:br>
            <a:endParaRPr lang="es-MX" sz="2400" dirty="0"/>
          </a:p>
        </p:txBody>
      </p:sp>
      <p:sp>
        <p:nvSpPr>
          <p:cNvPr id="4" name="Marcador de pie de página 3"/>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342032705"/>
      </p:ext>
    </p:extLst>
  </p:cSld>
  <p:clrMapOvr>
    <a:masterClrMapping/>
  </p:clrMapOvr>
  <p:transition>
    <p:wipe dir="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504" y="0"/>
            <a:ext cx="9036496" cy="6165304"/>
          </a:xfrm>
        </p:spPr>
        <p:txBody>
          <a:bodyPr>
            <a:normAutofit fontScale="90000"/>
          </a:bodyPr>
          <a:lstStyle/>
          <a:p>
            <a:pPr algn="l"/>
            <a:r>
              <a:rPr lang="es-MX" sz="2400" b="1" dirty="0" smtClean="0">
                <a:solidFill>
                  <a:srgbClr val="FF0000"/>
                </a:solidFill>
              </a:rPr>
              <a:t>MOTORIZACIÓN  </a:t>
            </a:r>
            <a:r>
              <a:rPr lang="es-MX" sz="2400" b="1" dirty="0">
                <a:solidFill>
                  <a:srgbClr val="FF0000"/>
                </a:solidFill>
              </a:rPr>
              <a:t>DEL  GENERADOR.-  </a:t>
            </a:r>
            <a:r>
              <a:rPr lang="es-MX" sz="2400" dirty="0" smtClean="0"/>
              <a:t/>
            </a:r>
            <a:br>
              <a:rPr lang="es-MX" sz="2400" dirty="0" smtClean="0"/>
            </a:br>
            <a:r>
              <a:rPr lang="es-MX" sz="2400" dirty="0" smtClean="0"/>
              <a:t>EN  </a:t>
            </a:r>
            <a:r>
              <a:rPr lang="es-MX" sz="2400" dirty="0"/>
              <a:t>EL  CASO  DE  </a:t>
            </a:r>
            <a:r>
              <a:rPr lang="es-MX" sz="2400" dirty="0" smtClean="0"/>
              <a:t>UN TURBOGENERADOR</a:t>
            </a:r>
            <a:r>
              <a:rPr lang="es-MX" sz="2400" dirty="0"/>
              <a:t>,  ESTA  CONDICIÓN  OCURRE  CUANDO  NO  SE  </a:t>
            </a:r>
            <a:r>
              <a:rPr lang="es-MX" sz="2400" dirty="0" smtClean="0"/>
              <a:t>TIENE SUFICIENTE </a:t>
            </a:r>
            <a:r>
              <a:rPr lang="es-MX" sz="2400" dirty="0"/>
              <a:t>VAPOR PARA MOVER  LA MÁQUINA, POR  LO QUE EN ESTE </a:t>
            </a:r>
            <a:r>
              <a:rPr lang="es-MX" sz="2400" dirty="0" smtClean="0"/>
              <a:t>CASO, EL  </a:t>
            </a:r>
            <a:r>
              <a:rPr lang="es-MX" sz="2400" dirty="0"/>
              <a:t>GENERADOR  TOMA  POTENCIA  (KW)  DEL  SISTEMA  (1.5  A  3%  DE  LOS  </a:t>
            </a:r>
            <a:r>
              <a:rPr lang="es-MX" sz="2400" dirty="0" smtClean="0"/>
              <a:t>KW NOMINALES  </a:t>
            </a:r>
            <a:r>
              <a:rPr lang="es-MX" sz="2400" dirty="0"/>
              <a:t>DEL  GENERADOR),  CONVIRTIENDOSE  MOMENTÁNEAMENTE  </a:t>
            </a:r>
            <a:r>
              <a:rPr lang="es-MX" sz="2400" dirty="0" smtClean="0"/>
              <a:t>EN MOTOR</a:t>
            </a:r>
            <a:r>
              <a:rPr lang="es-MX" sz="2400" dirty="0"/>
              <a:t>.    ESTA  CONDICIÓN  EN  CASO  DE  PERSISTIR,  PRODUCE  </a:t>
            </a:r>
            <a:r>
              <a:rPr lang="es-MX" sz="2400" dirty="0" smtClean="0"/>
              <a:t>UN CALENTAMIENTO </a:t>
            </a:r>
            <a:r>
              <a:rPr lang="es-MX" sz="2400" dirty="0"/>
              <a:t>ANORMAL EN UNA TURBINA DE VAPOR.</a:t>
            </a:r>
            <a:br>
              <a:rPr lang="es-MX" sz="2400" dirty="0"/>
            </a:br>
            <a:r>
              <a:rPr lang="es-MX" sz="2400" b="1" dirty="0" smtClean="0">
                <a:solidFill>
                  <a:srgbClr val="FF0000"/>
                </a:solidFill>
              </a:rPr>
              <a:t>PERDIDA  </a:t>
            </a:r>
            <a:r>
              <a:rPr lang="es-MX" sz="2400" b="1" dirty="0">
                <a:solidFill>
                  <a:srgbClr val="FF0000"/>
                </a:solidFill>
              </a:rPr>
              <a:t>DE  SINCRONISMO.-  </a:t>
            </a:r>
            <a:r>
              <a:rPr lang="es-MX" sz="2400" dirty="0" smtClean="0"/>
              <a:t/>
            </a:r>
            <a:br>
              <a:rPr lang="es-MX" sz="2400" dirty="0" smtClean="0"/>
            </a:br>
            <a:r>
              <a:rPr lang="es-MX" sz="2400" dirty="0" smtClean="0"/>
              <a:t>CUANDO  </a:t>
            </a:r>
            <a:r>
              <a:rPr lang="es-MX" sz="2400" dirty="0"/>
              <a:t>EL  GENERADOR  OPERA  </a:t>
            </a:r>
            <a:r>
              <a:rPr lang="es-MX" sz="2400" dirty="0" smtClean="0"/>
              <a:t>EN PARALELO  </a:t>
            </a:r>
            <a:r>
              <a:rPr lang="es-MX" sz="2400" dirty="0"/>
              <a:t>(ENLAZADO)  CON  CFE  U  OTROS  GENERADORES,  Y  POR  </a:t>
            </a:r>
            <a:r>
              <a:rPr lang="es-MX" sz="2400" dirty="0" smtClean="0"/>
              <a:t>ALGUNA SITUACIÓN  </a:t>
            </a:r>
            <a:r>
              <a:rPr lang="es-MX" sz="2400" dirty="0"/>
              <a:t>CÁE  EN  LA  REGIÓN  DE  SUBEXCITACIÓN,  EXISTE  EL  RIEZGO  DE </a:t>
            </a:r>
            <a:r>
              <a:rPr lang="es-MX" sz="2400" dirty="0" smtClean="0"/>
              <a:t> QUE  </a:t>
            </a:r>
            <a:r>
              <a:rPr lang="es-MX" sz="2400" dirty="0"/>
              <a:t>DURANTE  UNA  FALLA  O  DISTURBIO  DEL  SISTEMA,  SE  LLEGUE  </a:t>
            </a:r>
            <a:r>
              <a:rPr lang="es-MX" sz="2400" dirty="0" smtClean="0"/>
              <a:t>A PERDER  </a:t>
            </a:r>
            <a:r>
              <a:rPr lang="es-MX" sz="2400" dirty="0"/>
              <a:t>EL  SINCRONISMO    ENTRE  GENERADORES  O  CON  CFE,  </a:t>
            </a:r>
            <a:r>
              <a:rPr lang="es-MX" sz="2400" dirty="0" smtClean="0"/>
              <a:t>CONDICIÓN QUE    </a:t>
            </a:r>
            <a:r>
              <a:rPr lang="es-MX" sz="2400" dirty="0"/>
              <a:t>PRODUCIRÍA  LA  CIRCULACIÓN  DE  CORRIENTES  MUY  ALTAS  Y  </a:t>
            </a:r>
            <a:r>
              <a:rPr lang="es-MX" sz="2400" dirty="0" smtClean="0"/>
              <a:t>EL DISPARO </a:t>
            </a:r>
            <a:r>
              <a:rPr lang="es-MX" sz="2400" dirty="0"/>
              <a:t>GENERALIZADO DE LAS FUENTES DE POTENCIA ELÉCTRICA.</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502516634"/>
      </p:ext>
    </p:extLst>
  </p:cSld>
  <p:clrMapOvr>
    <a:masterClrMapping/>
  </p:clrMapOvr>
  <p:transition>
    <p:wipe dir="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675456"/>
            <a:ext cx="9144000" cy="6840760"/>
          </a:xfrm>
        </p:spPr>
        <p:txBody>
          <a:bodyPr>
            <a:normAutofit/>
          </a:bodyPr>
          <a:lstStyle/>
          <a:p>
            <a:pPr algn="l"/>
            <a:r>
              <a:rPr lang="es-MX" sz="2400" b="1" dirty="0" smtClean="0">
                <a:solidFill>
                  <a:srgbClr val="FF0000"/>
                </a:solidFill>
              </a:rPr>
              <a:t/>
            </a:r>
            <a:br>
              <a:rPr lang="es-MX" sz="2400" b="1" dirty="0" smtClean="0">
                <a:solidFill>
                  <a:srgbClr val="FF0000"/>
                </a:solidFill>
              </a:rPr>
            </a:br>
            <a:r>
              <a:rPr lang="es-MX" sz="2400" b="1" dirty="0">
                <a:solidFill>
                  <a:srgbClr val="FF0000"/>
                </a:solidFill>
              </a:rPr>
              <a:t/>
            </a:r>
            <a:br>
              <a:rPr lang="es-MX" sz="2400" b="1" dirty="0">
                <a:solidFill>
                  <a:srgbClr val="FF0000"/>
                </a:solidFill>
              </a:rPr>
            </a:br>
            <a:r>
              <a:rPr lang="es-MX" sz="2400" b="1" dirty="0" smtClean="0">
                <a:solidFill>
                  <a:srgbClr val="FF0000"/>
                </a:solidFill>
              </a:rPr>
              <a:t>RESPALDO  </a:t>
            </a:r>
            <a:r>
              <a:rPr lang="es-MX" sz="2400" b="1" dirty="0">
                <a:solidFill>
                  <a:srgbClr val="FF0000"/>
                </a:solidFill>
              </a:rPr>
              <a:t>CONTRA  FALLAS  EXTERNAS.-    </a:t>
            </a:r>
            <a:r>
              <a:rPr lang="es-MX" sz="2400" dirty="0" smtClean="0"/>
              <a:t/>
            </a:r>
            <a:br>
              <a:rPr lang="es-MX" sz="2400" dirty="0" smtClean="0"/>
            </a:br>
            <a:r>
              <a:rPr lang="es-MX" sz="2400" dirty="0" smtClean="0"/>
              <a:t>LA  </a:t>
            </a:r>
            <a:r>
              <a:rPr lang="es-MX" sz="2400" dirty="0"/>
              <a:t>CORRIENTE    DE  </a:t>
            </a:r>
            <a:r>
              <a:rPr lang="es-MX" sz="2400" dirty="0" smtClean="0"/>
              <a:t>FALLA QUE  </a:t>
            </a:r>
            <a:r>
              <a:rPr lang="es-MX" sz="2400" dirty="0"/>
              <a:t>APORTA  UN  GENERADOR,  DISMINUYE  A  MEDIDA  QUE  TRASCURRE  </a:t>
            </a:r>
            <a:r>
              <a:rPr lang="es-MX" sz="2400" dirty="0" smtClean="0"/>
              <a:t>EL TIEMPO</a:t>
            </a:r>
            <a:r>
              <a:rPr lang="es-MX" sz="2400" dirty="0"/>
              <a:t>, DE MODO QUE  2 A 3 SEGUNDOS DESPUÉS DE </a:t>
            </a:r>
            <a:r>
              <a:rPr lang="es-MX" sz="2400" dirty="0" smtClean="0"/>
              <a:t>HABER  FALLA</a:t>
            </a:r>
            <a:r>
              <a:rPr lang="es-MX" sz="2400" dirty="0"/>
              <a:t>,  LA  CORRIENTE  DECAE  A  VALORES  CERCANOS  A  LA  </a:t>
            </a:r>
            <a:r>
              <a:rPr lang="es-MX" sz="2400" dirty="0" smtClean="0"/>
              <a:t>CORRIENTE NOMINAL</a:t>
            </a:r>
            <a:r>
              <a:rPr lang="es-MX" sz="2400" dirty="0"/>
              <a:t>,  Y  EN  ALGUNOS  DISEÑOS  INCLUSIVE  ES  INFERIOR  A  </a:t>
            </a:r>
            <a:r>
              <a:rPr lang="es-MX" sz="2400" dirty="0" smtClean="0"/>
              <a:t>LA CORRIENTE  </a:t>
            </a:r>
            <a:r>
              <a:rPr lang="es-MX" sz="2400" dirty="0"/>
              <a:t>NOMINAL  DEL  GENERADOR.         </a:t>
            </a:r>
            <a:r>
              <a:rPr lang="es-MX" sz="2200" dirty="0"/>
              <a:t> SI   LA  FALLA  ES    EN  EL  </a:t>
            </a:r>
            <a:r>
              <a:rPr lang="es-MX" sz="2200" dirty="0" smtClean="0"/>
              <a:t>BUS DONDE  </a:t>
            </a:r>
            <a:r>
              <a:rPr lang="es-MX" sz="2200" dirty="0"/>
              <a:t>DESCARGA  EL  GENERADOR  (O  EN  ALGUN  PUNTO  CERCANO),  </a:t>
            </a:r>
            <a:r>
              <a:rPr lang="es-MX" sz="2200" dirty="0" smtClean="0"/>
              <a:t>LAS PROTECCIONES </a:t>
            </a:r>
            <a:r>
              <a:rPr lang="es-MX" sz="2200" dirty="0"/>
              <a:t>NORMALES DEL GENERADOR PUEDEN NO </a:t>
            </a:r>
            <a:r>
              <a:rPr lang="es-MX" sz="2200" dirty="0" smtClean="0"/>
              <a:t>OPERARAR,  POR LO  </a:t>
            </a:r>
            <a:r>
              <a:rPr lang="es-MX" sz="2200" dirty="0"/>
              <a:t>QUE  SE  REQUIERE  DE  UNA  PROTECCIÓN  ADICIONAL  QUE  </a:t>
            </a:r>
            <a:r>
              <a:rPr lang="es-MX" sz="2200" dirty="0" smtClean="0"/>
              <a:t>ES LA DE  RESPALDO CONTRA  </a:t>
            </a:r>
            <a:r>
              <a:rPr lang="es-MX" sz="2200" dirty="0"/>
              <a:t>ESTE  TIPO  DE  FALLAS  (EXTERNAS  AL  GENERADOR),  Y  QUE  </a:t>
            </a:r>
            <a:r>
              <a:rPr lang="es-MX" sz="2200" dirty="0" smtClean="0"/>
              <a:t>SEA SENSIBLE  </a:t>
            </a:r>
            <a:r>
              <a:rPr lang="es-MX" sz="2200" dirty="0"/>
              <a:t>PARA  DETECTAR  LAS  MAGNITUDES  DE  CORRIENTE    IGUALES  </a:t>
            </a:r>
            <a:r>
              <a:rPr lang="es-MX" sz="2200" dirty="0" smtClean="0"/>
              <a:t>O LIGERAMENTE  </a:t>
            </a:r>
            <a:r>
              <a:rPr lang="es-MX" sz="2200" dirty="0"/>
              <a:t>SUPERIORES  A  LA  NOMINAL  BAJO  CONDICIONES  DE  </a:t>
            </a:r>
            <a:r>
              <a:rPr lang="es-MX" sz="2200" dirty="0" smtClean="0"/>
              <a:t>FALLA, EN  </a:t>
            </a:r>
            <a:r>
              <a:rPr lang="es-MX" sz="2200" dirty="0"/>
              <a:t>FORMA  RÁPIDA  (MENOS  DE  3  SEGUNDOS),  PERO  QUE  NO  OPERE  </a:t>
            </a:r>
            <a:r>
              <a:rPr lang="es-MX" sz="2200" dirty="0" smtClean="0"/>
              <a:t>BAJO CONDICIONES </a:t>
            </a:r>
            <a:r>
              <a:rPr lang="es-MX" sz="2200" dirty="0"/>
              <a:t>DE SOBRECARGA DE LA MISMA MAGNITUD.  </a:t>
            </a:r>
            <a:r>
              <a:rPr lang="es-MX" sz="2400" dirty="0"/>
              <a:t/>
            </a:r>
            <a:br>
              <a:rPr lang="es-MX" sz="2400" dirty="0"/>
            </a:br>
            <a:endParaRPr lang="es-MX" sz="2200" dirty="0"/>
          </a:p>
        </p:txBody>
      </p:sp>
      <p:sp>
        <p:nvSpPr>
          <p:cNvPr id="3" name="Marcador de pie de página 2"/>
          <p:cNvSpPr>
            <a:spLocks noGrp="1"/>
          </p:cNvSpPr>
          <p:nvPr>
            <p:ph type="ftr" sz="quarter" idx="11"/>
          </p:nvPr>
        </p:nvSpPr>
        <p:spPr/>
        <p:txBody>
          <a:bodyPr/>
          <a:lstStyle/>
          <a:p>
            <a:r>
              <a:rPr lang="es-ES" dirty="0" smtClean="0"/>
              <a:t>ING.JOSE JIMENEZ CRUZ  I.T.MINATITLAN</a:t>
            </a:r>
            <a:endParaRPr lang="es-ES" dirty="0"/>
          </a:p>
        </p:txBody>
      </p:sp>
    </p:spTree>
    <p:extLst>
      <p:ext uri="{BB962C8B-B14F-4D97-AF65-F5344CB8AC3E}">
        <p14:creationId xmlns:p14="http://schemas.microsoft.com/office/powerpoint/2010/main" val="3397050868"/>
      </p:ext>
    </p:extLst>
  </p:cSld>
  <p:clrMapOvr>
    <a:masterClrMapping/>
  </p:clrMapOvr>
  <p:transition>
    <p:wipe dir="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3658418"/>
          </a:xfrm>
        </p:spPr>
        <p:txBody>
          <a:bodyPr>
            <a:normAutofit fontScale="90000"/>
          </a:bodyPr>
          <a:lstStyle/>
          <a:p>
            <a:pPr algn="just"/>
            <a:r>
              <a:rPr lang="es-MX" sz="2800" dirty="0" smtClean="0"/>
              <a:t>PARA  </a:t>
            </a:r>
            <a:r>
              <a:rPr lang="es-MX" sz="2800" dirty="0"/>
              <a:t>PODER  REALIZAR  LO  ANTERIOR,  SE  DEBEN  UTILIZAR  </a:t>
            </a:r>
            <a:r>
              <a:rPr lang="es-MX" sz="2800" dirty="0" smtClean="0"/>
              <a:t>RELEVADORES DE  </a:t>
            </a:r>
            <a:r>
              <a:rPr lang="es-MX" sz="2800" dirty="0"/>
              <a:t>SOBRECORRIENTE  QUE  DE  ALGUN  MODO  TAMBIEN  CONSIDEREN  EL</a:t>
            </a:r>
            <a:br>
              <a:rPr lang="es-MX" sz="2800" dirty="0"/>
            </a:br>
            <a:r>
              <a:rPr lang="es-MX" sz="2800" dirty="0"/>
              <a:t>VOLTAJE  EXISTENTE  EN  LAS  TERMINALES  DEL  GENERADOR,  PAR  </a:t>
            </a:r>
            <a:r>
              <a:rPr lang="es-MX" sz="2800" dirty="0" smtClean="0"/>
              <a:t>PODER ENVIAR  </a:t>
            </a:r>
            <a:r>
              <a:rPr lang="es-MX" sz="2800" dirty="0"/>
              <a:t>UNA  SEÑAL  DE  DISPARO,    LO  ANTERIOR  CON  LA  FINALIDAD  DE</a:t>
            </a:r>
            <a:br>
              <a:rPr lang="es-MX" sz="2800" dirty="0"/>
            </a:br>
            <a:r>
              <a:rPr lang="es-MX" sz="2800" dirty="0"/>
              <a:t>DISTINGUIR  UNA  CONDICIÓN  DE  SOBRECARGA  DE  UNA  CONDICIÓN  </a:t>
            </a:r>
            <a:r>
              <a:rPr lang="es-MX" sz="2800" dirty="0" smtClean="0"/>
              <a:t>DE FALLA  </a:t>
            </a:r>
            <a:r>
              <a:rPr lang="es-MX" sz="2800" dirty="0"/>
              <a:t>INICIADO UNA CONDICIÓN  DE</a:t>
            </a:r>
            <a:br>
              <a:rPr lang="es-MX" sz="2800" dirty="0"/>
            </a:br>
            <a:r>
              <a:rPr lang="es-MX" sz="2800" dirty="0"/>
              <a:t>FALLA.</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3101789778"/>
      </p:ext>
    </p:extLst>
  </p:cSld>
  <p:clrMapOvr>
    <a:masterClrMapping/>
  </p:clrMapOvr>
  <p:transition>
    <p:wipe dir="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74638"/>
            <a:ext cx="9144000" cy="3946450"/>
          </a:xfrm>
        </p:spPr>
        <p:txBody>
          <a:bodyPr>
            <a:normAutofit/>
          </a:bodyPr>
          <a:lstStyle/>
          <a:p>
            <a:pPr algn="l"/>
            <a:r>
              <a:rPr lang="es-MX" sz="2400" b="1" dirty="0" smtClean="0">
                <a:solidFill>
                  <a:srgbClr val="FF0000"/>
                </a:solidFill>
              </a:rPr>
              <a:t>SOBRETENSIONES  </a:t>
            </a:r>
            <a:r>
              <a:rPr lang="es-MX" sz="2400" b="1" dirty="0">
                <a:solidFill>
                  <a:srgbClr val="FF0000"/>
                </a:solidFill>
              </a:rPr>
              <a:t>TRANSITORIAS.   </a:t>
            </a:r>
            <a:r>
              <a:rPr lang="es-MX" sz="2400" b="1" dirty="0" smtClean="0">
                <a:solidFill>
                  <a:srgbClr val="FF0000"/>
                </a:solidFill>
              </a:rPr>
              <a:t/>
            </a:r>
            <a:br>
              <a:rPr lang="es-MX" sz="2400" b="1" dirty="0" smtClean="0">
                <a:solidFill>
                  <a:srgbClr val="FF0000"/>
                </a:solidFill>
              </a:rPr>
            </a:br>
            <a:r>
              <a:rPr lang="es-MX" sz="2400" b="1" dirty="0" smtClean="0">
                <a:solidFill>
                  <a:srgbClr val="FF0000"/>
                </a:solidFill>
              </a:rPr>
              <a:t> </a:t>
            </a:r>
            <a:r>
              <a:rPr lang="es-MX" sz="2400" dirty="0" smtClean="0"/>
              <a:t/>
            </a:r>
            <a:br>
              <a:rPr lang="es-MX" sz="2400" dirty="0" smtClean="0"/>
            </a:br>
            <a:r>
              <a:rPr lang="es-MX" sz="2400" dirty="0" smtClean="0"/>
              <a:t>EL  </a:t>
            </a:r>
            <a:r>
              <a:rPr lang="es-MX" sz="2400" dirty="0"/>
              <a:t>GENERADOR  SE  </a:t>
            </a:r>
            <a:r>
              <a:rPr lang="es-MX" sz="2400" dirty="0" smtClean="0"/>
              <a:t>DEBE PROTEGER  </a:t>
            </a:r>
            <a:r>
              <a:rPr lang="es-MX" sz="2400" dirty="0"/>
              <a:t>CONTRA  SOBRETENSIONES  TRANSITORIAS  GENERADAS  </a:t>
            </a:r>
            <a:r>
              <a:rPr lang="es-MX" sz="2400" dirty="0" smtClean="0"/>
              <a:t>POR MANIOBRAS  </a:t>
            </a:r>
            <a:r>
              <a:rPr lang="es-MX" sz="2400" dirty="0"/>
              <a:t>DE  SWICHEO  O  INDUCIDAS  POR  SOBRETENSIONES  DE  </a:t>
            </a:r>
            <a:r>
              <a:rPr lang="es-MX" sz="2400" dirty="0" smtClean="0"/>
              <a:t>ORIGEN ATMOSFÉRICO</a:t>
            </a:r>
            <a:r>
              <a:rPr lang="es-MX" sz="2400" dirty="0"/>
              <a:t>.     </a:t>
            </a:r>
            <a:r>
              <a:rPr lang="es-MX" sz="2400" dirty="0" smtClean="0"/>
              <a:t>PARA LO  </a:t>
            </a:r>
            <a:r>
              <a:rPr lang="es-MX" sz="2400" dirty="0"/>
              <a:t>ANTERIOR  SE  REQUIERE  INSTALAR  </a:t>
            </a:r>
            <a:r>
              <a:rPr lang="es-MX" sz="2400" dirty="0" smtClean="0"/>
              <a:t>UN APARTARRAYOS  </a:t>
            </a:r>
            <a:r>
              <a:rPr lang="es-MX" sz="2400" dirty="0"/>
              <a:t>EN  PARALELO  CON  UN  CAPACITOR  LO  MÁS  CERCANO  </a:t>
            </a:r>
            <a:r>
              <a:rPr lang="es-MX" sz="2400" dirty="0" smtClean="0"/>
              <a:t>A LAS </a:t>
            </a:r>
            <a:r>
              <a:rPr lang="es-MX" sz="2400" dirty="0"/>
              <a:t>TERMINALES DEL GENERADOR.</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657791431"/>
      </p:ext>
    </p:extLst>
  </p:cSld>
  <p:clrMapOvr>
    <a:masterClrMapping/>
  </p:clrMapOvr>
  <p:transition>
    <p:wipe dir="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5373216"/>
          </a:xfrm>
        </p:spPr>
        <p:txBody>
          <a:bodyPr>
            <a:normAutofit/>
          </a:bodyPr>
          <a:lstStyle/>
          <a:p>
            <a:pPr algn="l"/>
            <a:r>
              <a:rPr lang="es-MX" sz="2400" b="1" dirty="0" smtClean="0">
                <a:solidFill>
                  <a:srgbClr val="FF0000"/>
                </a:solidFill>
              </a:rPr>
              <a:t>PROTECCIONES </a:t>
            </a:r>
            <a:r>
              <a:rPr lang="es-MX" sz="2400" b="1" dirty="0">
                <a:solidFill>
                  <a:srgbClr val="FF0000"/>
                </a:solidFill>
              </a:rPr>
              <a:t>RECOMENDADAS </a:t>
            </a:r>
            <a:r>
              <a:rPr lang="es-MX" sz="2400" dirty="0" smtClean="0"/>
              <a:t/>
            </a:r>
            <a:br>
              <a:rPr lang="es-MX" sz="2400" dirty="0" smtClean="0"/>
            </a:br>
            <a:r>
              <a:rPr lang="es-MX" sz="2400" dirty="0"/>
              <a:t/>
            </a:r>
            <a:br>
              <a:rPr lang="es-MX" sz="2400" dirty="0"/>
            </a:br>
            <a:r>
              <a:rPr lang="es-MX" sz="4000" b="1" dirty="0" smtClean="0">
                <a:solidFill>
                  <a:srgbClr val="00CC00"/>
                </a:solidFill>
              </a:rPr>
              <a:t>GENERADORES </a:t>
            </a:r>
            <a:r>
              <a:rPr lang="es-MX" sz="4000" b="1" dirty="0">
                <a:solidFill>
                  <a:srgbClr val="00CC00"/>
                </a:solidFill>
              </a:rPr>
              <a:t>DE MENOS DE 1000 </a:t>
            </a:r>
            <a:r>
              <a:rPr lang="es-MX" sz="4000" b="1" dirty="0" smtClean="0">
                <a:solidFill>
                  <a:srgbClr val="00CC00"/>
                </a:solidFill>
              </a:rPr>
              <a:t>KVA</a:t>
            </a:r>
            <a:r>
              <a:rPr lang="es-MX" sz="2400" dirty="0" smtClean="0"/>
              <a:t/>
            </a:r>
            <a:br>
              <a:rPr lang="es-MX" sz="2400" dirty="0" smtClean="0"/>
            </a:br>
            <a:r>
              <a:rPr lang="es-MX" sz="2400" dirty="0"/>
              <a:t/>
            </a:r>
            <a:br>
              <a:rPr lang="es-MX" sz="2400" dirty="0"/>
            </a:br>
            <a:r>
              <a:rPr lang="es-MX" sz="2400" dirty="0"/>
              <a:t>·   PROTECCIÓN DIFERENCIAL (87)</a:t>
            </a:r>
            <a:br>
              <a:rPr lang="es-MX" sz="2400" dirty="0"/>
            </a:br>
            <a:r>
              <a:rPr lang="es-MX" sz="2400" dirty="0"/>
              <a:t>·   PROTECCIÓN DE FALLA A TIERRA (51G)</a:t>
            </a:r>
            <a:br>
              <a:rPr lang="es-MX" sz="2400" dirty="0"/>
            </a:br>
            <a:r>
              <a:rPr lang="es-MX" sz="2400" dirty="0"/>
              <a:t>·   PROTECCIÓN DE POTENCIA INVERSA (32)</a:t>
            </a:r>
            <a:br>
              <a:rPr lang="es-MX" sz="2400" dirty="0"/>
            </a:br>
            <a:r>
              <a:rPr lang="es-MX" sz="2400" dirty="0"/>
              <a:t>·   PROTECCIÓN DE SECUENCIA NEGATIVA ( 46)</a:t>
            </a:r>
            <a:br>
              <a:rPr lang="es-MX" sz="2400" dirty="0"/>
            </a:br>
            <a:r>
              <a:rPr lang="es-MX" sz="2400" dirty="0"/>
              <a:t>·   PROTECCIÓN CONTRA SOBRETENSIONES TRANSITORIAS</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1530401132"/>
      </p:ext>
    </p:extLst>
  </p:cSld>
  <p:clrMapOvr>
    <a:masterClrMapping/>
  </p:clrMapOvr>
  <p:transition>
    <p:wipe dir="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356350"/>
          </a:xfrm>
        </p:spPr>
        <p:txBody>
          <a:bodyPr>
            <a:normAutofit fontScale="90000"/>
          </a:bodyPr>
          <a:lstStyle/>
          <a:p>
            <a:pPr algn="l"/>
            <a:r>
              <a:rPr lang="es-MX" sz="2400" dirty="0" smtClean="0"/>
              <a:t/>
            </a:r>
            <a:br>
              <a:rPr lang="es-MX" sz="2400" dirty="0" smtClean="0"/>
            </a:br>
            <a:r>
              <a:rPr lang="es-MX" sz="2400" b="1" dirty="0" smtClean="0">
                <a:solidFill>
                  <a:srgbClr val="FF0000"/>
                </a:solidFill>
              </a:rPr>
              <a:t>PROTECCIONES  </a:t>
            </a:r>
            <a:r>
              <a:rPr lang="es-MX" sz="2400" b="1" dirty="0">
                <a:solidFill>
                  <a:srgbClr val="FF0000"/>
                </a:solidFill>
              </a:rPr>
              <a:t>OPCIONALES,  DEPENDIENDO  DE  LA  IMPORTANCIA  Y  TIPO</a:t>
            </a:r>
            <a:br>
              <a:rPr lang="es-MX" sz="2400" b="1" dirty="0">
                <a:solidFill>
                  <a:srgbClr val="FF0000"/>
                </a:solidFill>
              </a:rPr>
            </a:br>
            <a:r>
              <a:rPr lang="es-MX" sz="2400" b="1" dirty="0">
                <a:solidFill>
                  <a:srgbClr val="FF0000"/>
                </a:solidFill>
              </a:rPr>
              <a:t>DE CARGA MANEJADO POR LA MÁQUINA</a:t>
            </a:r>
            <a:r>
              <a:rPr lang="es-MX" sz="2400" b="1" dirty="0" smtClean="0">
                <a:solidFill>
                  <a:srgbClr val="FF0000"/>
                </a:solidFill>
              </a:rPr>
              <a:t>:</a:t>
            </a:r>
            <a:r>
              <a:rPr lang="es-MX" sz="2400" dirty="0" smtClean="0"/>
              <a:t/>
            </a:r>
            <a:br>
              <a:rPr lang="es-MX" sz="2400" dirty="0" smtClean="0"/>
            </a:br>
            <a:r>
              <a:rPr lang="es-MX" sz="2400" dirty="0"/>
              <a:t/>
            </a:r>
            <a:br>
              <a:rPr lang="es-MX" sz="2400" dirty="0"/>
            </a:br>
            <a:r>
              <a:rPr lang="es-MX" sz="2400" dirty="0"/>
              <a:t>·   PROTECCIÓN DE SOBRECARGA (49)</a:t>
            </a:r>
            <a:br>
              <a:rPr lang="es-MX" sz="2400" dirty="0"/>
            </a:br>
            <a:r>
              <a:rPr lang="es-MX" sz="2400" dirty="0"/>
              <a:t>·   PROTECCIÓN CONTRA ALTA Y BAJA FRECUENCIA</a:t>
            </a:r>
            <a:br>
              <a:rPr lang="es-MX" sz="2400" dirty="0"/>
            </a:br>
            <a:r>
              <a:rPr lang="es-MX" sz="2400" dirty="0"/>
              <a:t>·   PROTECCIÓN CONTRA ALTO Y BAJO </a:t>
            </a:r>
            <a:r>
              <a:rPr lang="es-MX" sz="2400" dirty="0" smtClean="0"/>
              <a:t>VOLTAJE</a:t>
            </a:r>
            <a:br>
              <a:rPr lang="es-MX" sz="2400" dirty="0" smtClean="0"/>
            </a:br>
            <a:r>
              <a:rPr lang="es-MX" sz="2400" dirty="0"/>
              <a:t/>
            </a:r>
            <a:br>
              <a:rPr lang="es-MX" sz="2400" dirty="0"/>
            </a:br>
            <a:r>
              <a:rPr lang="es-MX" b="1" dirty="0" smtClean="0">
                <a:solidFill>
                  <a:srgbClr val="00CC00"/>
                </a:solidFill>
              </a:rPr>
              <a:t>GENERADORES </a:t>
            </a:r>
            <a:r>
              <a:rPr lang="es-MX" b="1" dirty="0">
                <a:solidFill>
                  <a:srgbClr val="00CC00"/>
                </a:solidFill>
              </a:rPr>
              <a:t>DE MAS DE 1000 KVA</a:t>
            </a:r>
            <a:r>
              <a:rPr lang="es-MX" b="1" dirty="0" smtClean="0">
                <a:solidFill>
                  <a:srgbClr val="00CC00"/>
                </a:solidFill>
              </a:rPr>
              <a:t>.</a:t>
            </a:r>
            <a:r>
              <a:rPr lang="es-MX" dirty="0" smtClean="0">
                <a:solidFill>
                  <a:srgbClr val="00CC00"/>
                </a:solidFill>
              </a:rPr>
              <a:t/>
            </a:r>
            <a:br>
              <a:rPr lang="es-MX" dirty="0" smtClean="0">
                <a:solidFill>
                  <a:srgbClr val="00CC00"/>
                </a:solidFill>
              </a:rPr>
            </a:br>
            <a:r>
              <a:rPr lang="es-MX" sz="2400" dirty="0"/>
              <a:t/>
            </a:r>
            <a:br>
              <a:rPr lang="es-MX" sz="2400" dirty="0"/>
            </a:br>
            <a:r>
              <a:rPr lang="es-MX" sz="2400" dirty="0"/>
              <a:t>·   PROTECCIÓN DIFERENCIAL DE FASE (87)</a:t>
            </a:r>
            <a:br>
              <a:rPr lang="es-MX" sz="2400" dirty="0"/>
            </a:br>
            <a:r>
              <a:rPr lang="es-MX" sz="2400" dirty="0"/>
              <a:t>·   PROTECCIÓN DE FALLA A TIERRA (51G)</a:t>
            </a:r>
            <a:br>
              <a:rPr lang="es-MX" sz="2400" dirty="0"/>
            </a:br>
            <a:r>
              <a:rPr lang="es-MX" sz="2400" dirty="0"/>
              <a:t>·   PROTECCIÓN DE POTENCIA INVERSA (32)</a:t>
            </a:r>
            <a:br>
              <a:rPr lang="es-MX" sz="2400" dirty="0"/>
            </a:br>
            <a:r>
              <a:rPr lang="es-MX" sz="2400" dirty="0"/>
              <a:t>·   PROTECCION DE SECUENCIA NEGATIVA ( 46)</a:t>
            </a:r>
            <a:br>
              <a:rPr lang="es-MX" sz="2400" dirty="0"/>
            </a:br>
            <a:r>
              <a:rPr lang="es-MX" sz="2400" dirty="0"/>
              <a:t>·   PROTECCIÓN DE PÉRDIDA DE EXCITACIÓN (40)</a:t>
            </a:r>
            <a:br>
              <a:rPr lang="es-MX" sz="2400" dirty="0"/>
            </a:br>
            <a:r>
              <a:rPr lang="es-MX" sz="2400" dirty="0"/>
              <a:t>·   PROTECCIÓN  DE  SOBRECORRIENTE  CON  RESTRICCIÓN  DE  VOLTAJE</a:t>
            </a:r>
            <a:br>
              <a:rPr lang="es-MX" sz="2400" dirty="0"/>
            </a:br>
            <a:r>
              <a:rPr lang="es-MX" sz="2400" dirty="0"/>
              <a:t>(51V)</a:t>
            </a:r>
            <a:br>
              <a:rPr lang="es-MX" sz="2400" dirty="0"/>
            </a:br>
            <a:r>
              <a:rPr lang="es-MX" sz="2400" dirty="0"/>
              <a:t>·   PROTECCIÓN DE FALLA A TIERRA EN EL ROTOR (64)</a:t>
            </a:r>
            <a:br>
              <a:rPr lang="es-MX" sz="2400" dirty="0"/>
            </a:br>
            <a:r>
              <a:rPr lang="es-MX" sz="2400" dirty="0"/>
              <a:t>·   PROTECCIÓN CONTRA ALTA Y BAJA FRECUENCIA (81)</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383436034"/>
      </p:ext>
    </p:extLst>
  </p:cSld>
  <p:clrMapOvr>
    <a:masterClrMapping/>
  </p:clrMapOvr>
  <p:transition>
    <p:wipe dir="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356350"/>
          </a:xfrm>
        </p:spPr>
        <p:txBody>
          <a:bodyPr>
            <a:normAutofit fontScale="90000"/>
          </a:bodyPr>
          <a:lstStyle/>
          <a:p>
            <a:pPr algn="l"/>
            <a:r>
              <a:rPr lang="es-MX" sz="1800" b="1" dirty="0" smtClean="0">
                <a:solidFill>
                  <a:srgbClr val="00CC00"/>
                </a:solidFill>
              </a:rPr>
              <a:t>PROTECCIONES  </a:t>
            </a:r>
            <a:r>
              <a:rPr lang="es-MX" sz="1800" b="1" dirty="0">
                <a:solidFill>
                  <a:srgbClr val="00CC00"/>
                </a:solidFill>
              </a:rPr>
              <a:t>OPCIONALES,  DEPENDIENDO  DE  LA  IMPORTANCIA  Y  </a:t>
            </a:r>
            <a:r>
              <a:rPr lang="es-MX" sz="1800" b="1" dirty="0" smtClean="0">
                <a:solidFill>
                  <a:srgbClr val="00CC00"/>
                </a:solidFill>
              </a:rPr>
              <a:t>TIPO DE </a:t>
            </a:r>
            <a:r>
              <a:rPr lang="es-MX" sz="1800" b="1" dirty="0">
                <a:solidFill>
                  <a:srgbClr val="00CC00"/>
                </a:solidFill>
              </a:rPr>
              <a:t>CARGA MANEJADO POR LA MÁQUINA:</a:t>
            </a:r>
            <a:r>
              <a:rPr lang="es-MX" sz="1800" dirty="0"/>
              <a:t/>
            </a:r>
            <a:br>
              <a:rPr lang="es-MX" sz="1800" dirty="0"/>
            </a:br>
            <a:r>
              <a:rPr lang="es-MX" sz="1800" dirty="0"/>
              <a:t>·   PROTECCIÓN DE SOBRECARGA (49)</a:t>
            </a:r>
            <a:br>
              <a:rPr lang="es-MX" sz="1800" dirty="0"/>
            </a:br>
            <a:r>
              <a:rPr lang="es-MX" sz="1800" dirty="0"/>
              <a:t>·   PROTECCIÓN DIFERENCIAL DE TIERRA (87G)</a:t>
            </a:r>
            <a:br>
              <a:rPr lang="es-MX" sz="1800" dirty="0"/>
            </a:br>
            <a:r>
              <a:rPr lang="es-MX" sz="1800" dirty="0"/>
              <a:t>·   PROTECCIÓN CONTRA ALTO Y BAJO VOLTAJE (59 Y 27)</a:t>
            </a:r>
            <a:br>
              <a:rPr lang="es-MX" sz="1800" dirty="0"/>
            </a:br>
            <a:r>
              <a:rPr lang="es-MX" sz="1800" dirty="0"/>
              <a:t>·   PROTECCIÓN CONTRA PÉRDIDA DE SINCRONISMO (</a:t>
            </a:r>
            <a:r>
              <a:rPr lang="es-MX" sz="1800" dirty="0" smtClean="0"/>
              <a:t>78)</a:t>
            </a:r>
            <a:br>
              <a:rPr lang="es-MX" sz="1800" dirty="0" smtClean="0"/>
            </a:br>
            <a:r>
              <a:rPr lang="es-MX" sz="1800" b="1" dirty="0" smtClean="0">
                <a:solidFill>
                  <a:srgbClr val="FF0000"/>
                </a:solidFill>
              </a:rPr>
              <a:t>PROTECCIONES  </a:t>
            </a:r>
            <a:r>
              <a:rPr lang="es-MX" sz="1800" b="1" dirty="0">
                <a:solidFill>
                  <a:srgbClr val="FF0000"/>
                </a:solidFill>
              </a:rPr>
              <a:t>EXISTENTES  EN  LOS  GENERADORES  DE  </a:t>
            </a:r>
            <a:r>
              <a:rPr lang="es-MX" sz="1800" b="1" dirty="0" smtClean="0">
                <a:solidFill>
                  <a:srgbClr val="FF0000"/>
                </a:solidFill>
              </a:rPr>
              <a:t>ESTE CENTRO </a:t>
            </a:r>
            <a:r>
              <a:rPr lang="es-MX" sz="1800" b="1" dirty="0">
                <a:solidFill>
                  <a:srgbClr val="FF0000"/>
                </a:solidFill>
              </a:rPr>
              <a:t>DE TRABAJO.</a:t>
            </a:r>
            <a:r>
              <a:rPr lang="es-MX" sz="1800" dirty="0"/>
              <a:t/>
            </a:r>
            <a:br>
              <a:rPr lang="es-MX" sz="1800" dirty="0"/>
            </a:br>
            <a:r>
              <a:rPr lang="es-MX" sz="1800" dirty="0"/>
              <a:t>·   PROTECCIÓN DIFERENCIAL DE FASE (87)</a:t>
            </a:r>
            <a:br>
              <a:rPr lang="es-MX" sz="1800" dirty="0"/>
            </a:br>
            <a:r>
              <a:rPr lang="es-MX" sz="1800" dirty="0"/>
              <a:t>·   PROTECCIÓN DE FALLA A TIERRA (51N)</a:t>
            </a:r>
            <a:br>
              <a:rPr lang="es-MX" sz="1800" dirty="0"/>
            </a:br>
            <a:r>
              <a:rPr lang="es-MX" sz="1800" dirty="0"/>
              <a:t>·   PROTECCIÓN DE POTENCIA INVERSA (32)</a:t>
            </a:r>
            <a:br>
              <a:rPr lang="es-MX" sz="1800" dirty="0"/>
            </a:br>
            <a:r>
              <a:rPr lang="es-MX" sz="1800" dirty="0"/>
              <a:t>·   PROTECCION DE SECUENCIA NEGATIVA ( 46)</a:t>
            </a:r>
            <a:br>
              <a:rPr lang="es-MX" sz="1800" dirty="0"/>
            </a:br>
            <a:r>
              <a:rPr lang="es-MX" sz="1800" dirty="0"/>
              <a:t>·   PROTECCIÓN DE PÉRDIDA DE EXCITACIÓN (40)</a:t>
            </a:r>
            <a:br>
              <a:rPr lang="es-MX" sz="1800" dirty="0"/>
            </a:br>
            <a:r>
              <a:rPr lang="es-MX" sz="1800" dirty="0"/>
              <a:t>·   PROTECCIÓN  DE  SOBRECORRIENTE  CON  RESTRICCIÓN  DE  VOLTAJE</a:t>
            </a:r>
            <a:br>
              <a:rPr lang="es-MX" sz="1800" dirty="0"/>
            </a:br>
            <a:r>
              <a:rPr lang="es-MX" sz="1800" dirty="0"/>
              <a:t>(51V)</a:t>
            </a:r>
            <a:br>
              <a:rPr lang="es-MX" sz="1800" dirty="0"/>
            </a:br>
            <a:r>
              <a:rPr lang="es-MX" sz="1800" dirty="0"/>
              <a:t>·   PROTECCIÓN DE FALLA A TIERRA EN EL ROTOR (64)</a:t>
            </a:r>
            <a:br>
              <a:rPr lang="es-MX" sz="1800" dirty="0"/>
            </a:br>
            <a:r>
              <a:rPr lang="es-MX" sz="1800" dirty="0"/>
              <a:t>·   PROTECCIÓN CONTRA ALTA Y BAJA FRECUENCIA (81)</a:t>
            </a:r>
            <a:br>
              <a:rPr lang="es-MX" sz="1800" dirty="0"/>
            </a:br>
            <a:r>
              <a:rPr lang="es-MX" sz="1800" dirty="0"/>
              <a:t>·   PROTECCIÓN DE SOBRECARGA (49)</a:t>
            </a:r>
            <a:br>
              <a:rPr lang="es-MX" sz="1800" dirty="0"/>
            </a:br>
            <a:r>
              <a:rPr lang="es-MX" sz="1800" dirty="0"/>
              <a:t>·   PROTECCIÓN CONTRA ALTO VOLTAJE (59)</a:t>
            </a:r>
            <a:br>
              <a:rPr lang="es-MX" sz="1800" dirty="0"/>
            </a:br>
            <a:r>
              <a:rPr lang="es-MX" sz="1800" dirty="0"/>
              <a:t>·   PROTECCIÓN CONTRA BAJO VOLTAJE (27)</a:t>
            </a:r>
            <a:br>
              <a:rPr lang="es-MX" sz="1800" dirty="0"/>
            </a:br>
            <a:r>
              <a:rPr lang="es-MX" sz="1800" dirty="0"/>
              <a:t>·   PROTECCIÓN CONTRA PÉRDIDA DE SINCRONISMO (78)</a:t>
            </a:r>
            <a:br>
              <a:rPr lang="es-MX" sz="1800" dirty="0"/>
            </a:br>
            <a:r>
              <a:rPr lang="es-MX" sz="1800" dirty="0"/>
              <a:t>(ESTA PROTECCIÓN VIENE  INCLUIDA COMO UN TERCER AJUSTE EN  LA</a:t>
            </a:r>
            <a:br>
              <a:rPr lang="es-MX" sz="1800" dirty="0"/>
            </a:br>
            <a:r>
              <a:rPr lang="es-MX" sz="1800" dirty="0"/>
              <a:t>PROTECCIÓN DE PÉRDIDA DE CAMPO)</a:t>
            </a:r>
            <a:br>
              <a:rPr lang="es-MX" sz="1800" dirty="0"/>
            </a:br>
            <a:r>
              <a:rPr lang="es-MX" sz="1800" dirty="0"/>
              <a:t>·   PROTECCIÓN CONTRA SOBRETENSIONES TRANSITORIAS</a:t>
            </a:r>
            <a:br>
              <a:rPr lang="es-MX" sz="1800" dirty="0"/>
            </a:br>
            <a:r>
              <a:rPr lang="es-MX" sz="1800" dirty="0"/>
              <a:t>·   PROTECCIÓN CONTRA FALLA DE DIODOS (DE LA EXCITACIÓN)</a:t>
            </a:r>
          </a:p>
        </p:txBody>
      </p:sp>
      <p:sp>
        <p:nvSpPr>
          <p:cNvPr id="3" name="Marcador de pie de página 2"/>
          <p:cNvSpPr>
            <a:spLocks noGrp="1"/>
          </p:cNvSpPr>
          <p:nvPr>
            <p:ph type="ftr" sz="quarter" idx="11"/>
          </p:nvPr>
        </p:nvSpPr>
        <p:spPr/>
        <p:txBody>
          <a:bodyPr/>
          <a:lstStyle/>
          <a:p>
            <a:r>
              <a:rPr lang="es-ES" smtClean="0"/>
              <a:t>ING.JOSE JIMENEZ CRUZ  I.T.MINATITLAN</a:t>
            </a:r>
            <a:endParaRPr lang="es-ES"/>
          </a:p>
        </p:txBody>
      </p:sp>
    </p:spTree>
    <p:extLst>
      <p:ext uri="{BB962C8B-B14F-4D97-AF65-F5344CB8AC3E}">
        <p14:creationId xmlns:p14="http://schemas.microsoft.com/office/powerpoint/2010/main" val="2438787269"/>
      </p:ext>
    </p:extLst>
  </p:cSld>
  <p:clrMapOvr>
    <a:masterClrMapping/>
  </p:clrMapOvr>
  <p:transition>
    <p:wipe dir="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a:blip r:embed="rId2"/>
          <a:stretch>
            <a:fillRect/>
          </a:stretch>
        </p:blipFill>
        <p:spPr>
          <a:xfrm>
            <a:off x="251520" y="836712"/>
            <a:ext cx="8640960" cy="5519638"/>
          </a:xfrm>
          <a:prstGeom prst="rect">
            <a:avLst/>
          </a:prstGeom>
        </p:spPr>
      </p:pic>
    </p:spTree>
    <p:extLst>
      <p:ext uri="{BB962C8B-B14F-4D97-AF65-F5344CB8AC3E}">
        <p14:creationId xmlns:p14="http://schemas.microsoft.com/office/powerpoint/2010/main" val="1516935218"/>
      </p:ext>
    </p:extLst>
  </p:cSld>
  <p:clrMapOvr>
    <a:masterClrMapping/>
  </p:clrMapOvr>
  <p:transition>
    <p:wipe dir="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p:txBody>
          <a:bodyPr/>
          <a:lstStyle/>
          <a:p>
            <a:r>
              <a:rPr lang="es-ES" smtClean="0"/>
              <a:t>ING.JOSE JIMENEZ CRUZ  I.T.MINATITLAN</a:t>
            </a:r>
            <a:endParaRPr lang="es-ES"/>
          </a:p>
        </p:txBody>
      </p:sp>
      <p:pic>
        <p:nvPicPr>
          <p:cNvPr id="4" name="Imagen 3"/>
          <p:cNvPicPr>
            <a:picLocks noChangeAspect="1"/>
          </p:cNvPicPr>
          <p:nvPr/>
        </p:nvPicPr>
        <p:blipFill rotWithShape="1">
          <a:blip r:embed="rId2"/>
          <a:srcRect t="1181" b="-1"/>
          <a:stretch/>
        </p:blipFill>
        <p:spPr>
          <a:xfrm>
            <a:off x="251520" y="332656"/>
            <a:ext cx="8712968" cy="6023694"/>
          </a:xfrm>
          <a:prstGeom prst="rect">
            <a:avLst/>
          </a:prstGeom>
        </p:spPr>
      </p:pic>
    </p:spTree>
    <p:extLst>
      <p:ext uri="{BB962C8B-B14F-4D97-AF65-F5344CB8AC3E}">
        <p14:creationId xmlns:p14="http://schemas.microsoft.com/office/powerpoint/2010/main" val="4036219472"/>
      </p:ext>
    </p:extLst>
  </p:cSld>
  <p:clrMapOvr>
    <a:masterClrMapping/>
  </p:clrMapOvr>
  <p:transition>
    <p:wipe dir="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79" y="116632"/>
            <a:ext cx="8892480"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760052"/>
      </p:ext>
    </p:extLst>
  </p:cSld>
  <p:clrMapOvr>
    <a:masterClrMapping/>
  </p:clrMapOvr>
  <p:transition>
    <p:wipe dir="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696" y="332656"/>
            <a:ext cx="8920608" cy="583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0284052"/>
      </p:ext>
    </p:extLst>
  </p:cSld>
  <p:clrMapOvr>
    <a:masterClrMapping/>
  </p:clrMapOvr>
  <p:transition>
    <p:wipe dir="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8352927" cy="6532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244338"/>
      </p:ext>
    </p:extLst>
  </p:cSld>
  <p:clrMapOvr>
    <a:masterClrMapping/>
  </p:clrMapOvr>
  <p:transition>
    <p:wipe dir="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888" y="468313"/>
            <a:ext cx="8776592" cy="656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418148"/>
      </p:ext>
    </p:extLst>
  </p:cSld>
  <p:clrMapOvr>
    <a:masterClrMapping/>
  </p:clrMapOvr>
  <p:transition>
    <p:wipe dir="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 smtClean="0"/>
              <a:t>ING.JOSE JIMENEZ CRUZ  I.T.MINATITLAN</a:t>
            </a:r>
            <a:endParaRPr lang="es-ES"/>
          </a:p>
        </p:txBody>
      </p:sp>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9388"/>
            <a:ext cx="9144000" cy="591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776582"/>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B78B74F2E90E946A44203C0285AD819" ma:contentTypeVersion="0" ma:contentTypeDescription="Crear nuevo documento." ma:contentTypeScope="" ma:versionID="ec7e8d6783ea055e1f8a8cca18d67f16">
  <xsd:schema xmlns:xsd="http://www.w3.org/2001/XMLSchema" xmlns:xs="http://www.w3.org/2001/XMLSchema" xmlns:p="http://schemas.microsoft.com/office/2006/metadata/properties" targetNamespace="http://schemas.microsoft.com/office/2006/metadata/properties" ma:root="true" ma:fieldsID="986dcc55fc7de7b749655be5365d3ef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66662E8-A65E-4E88-939E-A06C78A0F132}"/>
</file>

<file path=customXml/itemProps2.xml><?xml version="1.0" encoding="utf-8"?>
<ds:datastoreItem xmlns:ds="http://schemas.openxmlformats.org/officeDocument/2006/customXml" ds:itemID="{6D241466-9349-4325-A70D-EBD69D04FF42}"/>
</file>

<file path=customXml/itemProps3.xml><?xml version="1.0" encoding="utf-8"?>
<ds:datastoreItem xmlns:ds="http://schemas.openxmlformats.org/officeDocument/2006/customXml" ds:itemID="{FACA33AF-9002-48E9-B144-FBDED6059675}"/>
</file>

<file path=docProps/app.xml><?xml version="1.0" encoding="utf-8"?>
<Properties xmlns="http://schemas.openxmlformats.org/officeDocument/2006/extended-properties" xmlns:vt="http://schemas.openxmlformats.org/officeDocument/2006/docPropsVTypes">
  <Template/>
  <TotalTime>1488</TotalTime>
  <Words>5884</Words>
  <Application>Microsoft Office PowerPoint</Application>
  <PresentationFormat>Presentación en pantalla (4:3)</PresentationFormat>
  <Paragraphs>648</Paragraphs>
  <Slides>148</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148</vt:i4>
      </vt:variant>
    </vt:vector>
  </HeadingPairs>
  <TitlesOfParts>
    <vt:vector size="156" baseType="lpstr">
      <vt:lpstr>Aharoni</vt:lpstr>
      <vt:lpstr>Arial</vt:lpstr>
      <vt:lpstr>Arial Black</vt:lpstr>
      <vt:lpstr>Bauhaus 93</vt:lpstr>
      <vt:lpstr>Calibri</vt:lpstr>
      <vt:lpstr>Times New Roman</vt:lpstr>
      <vt:lpstr>Wingdings</vt:lpstr>
      <vt:lpstr>Tema de Office</vt:lpstr>
      <vt:lpstr>TECNOLOGICO NACIONAL DE MEXICO CAMPUS MINATITLAN  INGENIERIA ELECTROMECANICA MANTENIMIENTO A PROTECCIONES ELECTRICAS </vt:lpstr>
      <vt:lpstr>Presentación de PowerPoint</vt:lpstr>
      <vt:lpstr>Presentación de PowerPoint</vt:lpstr>
      <vt:lpstr>¿QUE ES UN SISTEMA ELÉCTRICO DE POTENCIA?</vt:lpstr>
      <vt:lpstr>Presentación de PowerPoint</vt:lpstr>
      <vt:lpstr>COMPONENTES DEL SISTEMA ELÉCTRICO</vt:lpstr>
      <vt:lpstr>GENERADORES</vt:lpstr>
      <vt:lpstr>Presentación de PowerPoint</vt:lpstr>
      <vt:lpstr>TRANSFORMADORES DE POTENCIA</vt:lpstr>
      <vt:lpstr>Presentación de PowerPoint</vt:lpstr>
      <vt:lpstr>LINEAS AÉREAS</vt:lpstr>
      <vt:lpstr>Presentación de PowerPoint</vt:lpstr>
      <vt:lpstr>BARRAS COLECTORAS</vt:lpstr>
      <vt:lpstr>DISPOSITIVOS DE PROTECCIÓN</vt:lpstr>
      <vt:lpstr>CIRCUITOS DE DISTRIBUCION</vt:lpstr>
      <vt:lpstr>Presentación de PowerPoint</vt:lpstr>
      <vt:lpstr>FILOSOFÍA DE LAS PROTECCIÓNES</vt:lpstr>
      <vt:lpstr>Causas de fallas </vt:lpstr>
      <vt:lpstr>Efectos de las fallas </vt:lpstr>
      <vt:lpstr>FUNCIONES DE UN SISTEMA DE PROTECCION</vt:lpstr>
      <vt:lpstr>DEFINICION DE RELEVADOR DE PROTECCION</vt:lpstr>
      <vt:lpstr>CARACTERÍSTICAS FUNCIONALES DE LA PROTECCIÓN</vt:lpstr>
      <vt:lpstr>SENSIBILIDAD</vt:lpstr>
      <vt:lpstr>SELECTIVIDAD </vt:lpstr>
      <vt:lpstr>Velocidad </vt:lpstr>
      <vt:lpstr>CONFIABILIDAD</vt:lpstr>
      <vt:lpstr>SIMPLICIDAD</vt:lpstr>
      <vt:lpstr>Economía</vt:lpstr>
      <vt:lpstr>DEFINICIONES</vt:lpstr>
      <vt:lpstr> Barras Colectoras </vt:lpstr>
      <vt:lpstr> Sección de Transformación </vt:lpstr>
      <vt:lpstr> Sección de Línea </vt:lpstr>
      <vt:lpstr> Líneas de Subtransmisión </vt:lpstr>
      <vt:lpstr> Subestaciones de Distribución </vt:lpstr>
      <vt:lpstr> Circuitos de Media Tensión </vt:lpstr>
      <vt:lpstr> Transformadores de Distribución </vt:lpstr>
      <vt:lpstr>Circuitos de baja tensión. </vt:lpstr>
      <vt:lpstr> Acometidas </vt:lpstr>
      <vt:lpstr>Sistema Radial. </vt:lpstr>
      <vt:lpstr> Sistema en Anillo </vt:lpstr>
      <vt:lpstr> Sistema Mallado. </vt:lpstr>
      <vt:lpstr>ZONAS DE PROTECCION</vt:lpstr>
      <vt:lpstr>ZONAS DE PROTECCION 1. Generadores 2. Transformadores 3. Barras 4. Líneas 5. Motores</vt:lpstr>
      <vt:lpstr> Protección primaria</vt:lpstr>
      <vt:lpstr> Protección de respaldo </vt:lpstr>
      <vt:lpstr>NUMEROS ANSI DE RELEVADORES MAS USUALES</vt:lpstr>
      <vt:lpstr>Presentación de PowerPoint</vt:lpstr>
      <vt:lpstr>RELEVADOR DE SOBRECORRIENTE  50/51</vt:lpstr>
      <vt:lpstr>  PROTECCION DE MOTORES DE C.A. </vt:lpstr>
      <vt:lpstr>COORDINACION DE PROTECCIONES</vt:lpstr>
      <vt:lpstr>ELEMENTOS DE PROTECCION</vt:lpstr>
      <vt:lpstr>LIMITES DE PROTECCION</vt:lpstr>
      <vt:lpstr>CONDICIONES DE OPERACION</vt:lpstr>
      <vt:lpstr>REQUISITOS MINIMOS DE PROTECCION</vt:lpstr>
      <vt:lpstr>MOTORES ELECTRICOS DE MEDIA TENSION </vt:lpstr>
      <vt:lpstr>RESUMEN DE FALLAS DE MOTORES</vt:lpstr>
      <vt:lpstr>PROTECCION DE MOTORES  DE C.A.</vt:lpstr>
      <vt:lpstr>1.-Costo del equipo, éste a su vez, relacionado directamente con la capacidad ó potencia nominal del equipo.   2.-Importancia del equipo en cuanto a la continuidad del servicio.  Los esquemas recomendados de protección de motores se agrupan de acuerdo a las siguientes tres categorías:  A. Motores con capacidad menor a 1500 hp. B. Motores de 1500 hp y mayores. C. Protección adicional para motores síncronos.</vt:lpstr>
      <vt:lpstr> Las funciones del esquema de protección pueden subdividirse en los siguientes grupos: </vt:lpstr>
      <vt:lpstr>A. Motores de capacidad menor a 1500 hp (Figura 1)</vt:lpstr>
      <vt:lpstr>2. La protección contra corto circuito se brinda a través de tres elementos de sobrecorriente instantáneos del tipo 50, dos de ellos para la detección de fallas entre fases y el tercero (50G) para detección de fallas a tierra. 3. Las condiciones anormales de operación tales como bajo voltaje, desbalance de voltaje y energización con fases invertidas (verificación de secuencia de fases), se detectan mediante relevadores del tipo 27 y 47. Comúnmente se utiliza un relevador auxiliar 27X/47X para multiplicar los contactos. Los arranques repetidos en periodos cortos de tiempo pueden desarrollar altas temperaturas en el estator, esta condición puede ser prevenida mediante el uso de relevadores de tiempo insertados en el esquema de arranque y/o control del motor.  Una interrupción momentánea de la alimentación a un motor de gran capacidad puede causar pares dañinos a la flecha y esfuerzos a los devanados en el instante en que el voltaje se recupera. Esto suele ocurrir cuando la línea de suministro (acometida) del sistema tiene protección a base de restauradores y/o seccionalizadores. Si la presencia del recierre instantáneo (12-20 ciclos) es vital para la planta, se recomienda disparar instantáneamente el interruptor principal de la planta y retardar el recierre automático hasta que el voltaje en la planta haya decaído al menos 25% de su valor nominal.</vt:lpstr>
      <vt:lpstr>Presentación de PowerPoint</vt:lpstr>
      <vt:lpstr>B. Motores de 1500 hp y mayores (Figura 2)</vt:lpstr>
      <vt:lpstr>2. La protección primaria contra corto circuito se establece mediante la protección diferencial (87) a través de dos esquemas alternativos. La protección diferencial preferida debido a su alta sensibilidad y bajo costo consiste de tres relevadores instantáneos alimentados desde tres transformadores de corriente conectados en conexión residual a las terminales del motor. El esquema alternativo utiliza un total de seis transformadores de corriente y tres relevadores diferenciales, este método depende mas de la clase de precisión de los TC’s (determinada en función de la corriente a plena carga del motor), y es considerablemente menor su sensibilidad a la falla, como ventaja presenta que el circuito de alimentación del motor puede ser incluido en la zona de disparo diferencial. Cuando se utiliza el primer esquema diferencial, para proteger adecuadamente el cable de alimentación es necesario utilizar dos elementos instantáneos de fase y uno a tierra (50 y 50G respectivamente), estos elementos también se recomiendan para el otro tipo de esquema como protección de respaldo.</vt:lpstr>
      <vt:lpstr>3. Una condición anormal de operación de desbalanceo de corrientes en el circuito del motor se detecta mediante un relevador de balance de corriente (46). Como protección contra alimentación de fase invertida se utiliza un relevador 27/47 (bajo voltaje, secuencia de fases y desbalanceo de voltajes).  Nota: si se conectan al bus otros motores que no están protegidos con relevador 46, entonces debe usarse un relevador de voltaje de secuencia negativa en lugar del 27/47. El relevador auxiliar 27X/47X suministra contactos adicionales de disparo. Los arranques repetitivos en intervalos cortos de tiempo pueden desarrollar altas temperaturas en el estator, esta condición puede prevenirse mediante el empleo de un relevador de tiempo en el esquema de control. Una interrupción momentánea del suministro de energía a un mo tor de gran capacidad puede causar pares dañinos a la flecha y esfuerzos a los devanados en el instante en el que el suministro se reestablece. Las condiciones de protección so las mismas que las descritas en el punto 3 para motores de capacidad inferior a 1500 hp.</vt:lpstr>
      <vt:lpstr>Presentación de PowerPoint</vt:lpstr>
      <vt:lpstr>C. Motores síncronos.</vt:lpstr>
      <vt:lpstr>Presentación de PowerPoint</vt:lpstr>
      <vt:lpstr>Presentación de PowerPoint</vt:lpstr>
      <vt:lpstr>Protección contra sobrecarga del motor y sus circuitos derivados.  La protección mínima con que debe contar un motor es contra sobrecarga y corto circuito, no obstante ambas se manifiestan como sobre corriente, su tratamiento en cuanto a equipo y ajuste son muy distintas.  La sobrecarga en un motor origina una sobre corriente que de extenderse por un tiempo prolongado puede dañar ó calentar peligrosamente</vt:lpstr>
      <vt:lpstr>Presentación de PowerPoint</vt:lpstr>
      <vt:lpstr>c). Tiempo de aceleración: Designa el tiempo de transición entre la corriente de arranque y la de plena carga del motor  depende de : La capacidad nominal(HP), Par de arranque y la inercia de la carga.   d). Tiempo de atascamiento máximo permitido: El tiempo de atascamiento del roto en un motor representa un punto de la curva límite de calentamiento definido por t a corriente de rotor bloqueado. Este valor generalmente es proporcionado por el fabricante del motor.   e). Corriente de plena carga: Corresponde al valor de la corriente que demanda el motor en condiciones de voltaje, potencia y frecuencia nominales. Este dato normalmente aparece indicado en la placa del motor, en caso de que no se conozca, puede utilizarse datos típicos proporcionados por tablas de fabricantes.  </vt:lpstr>
      <vt:lpstr>La protección contra sobre corriente deberá tener un ajuste en tiempo suficiente para permitir que circule la corriente de arranque del motor, de tal manera que opere la protección en caso de que se alcance el tiempo de atascamiento máximo permitido al rotor.    Los máximos ajustes permitidos a los dispositivos contra sobrecarga son los indicados en la tabla 2, donde se indica el porcentaje de ajuste en función de la corriente a plena carga del motor.   </vt:lpstr>
      <vt:lpstr>TABLA 1: Letras de código a rotor bloqueado de motores (Se aplica a motores de alta y baja tensión)                   </vt:lpstr>
      <vt:lpstr>La letra de código se emplea para calcular la corriente de arranque del motor y también para ver el máximo ajuste del dispositivo de protección contra cortocircuito y falla a tierra.  I arranque R.B. =   TABLA 2: Ajustes máximos del relevador de sobrecarga para motores de servicio continuo menos de 600 volts   y más de 1 H.P.(Art. 430-32).   Motores con F.S. de 1.15 o más -------------------------------------- 125% I nom Motores con elevación de temperatura no mayor a 40ºc----  125% I nom Todos los otros -----------------------------------------------------------  115% I nom  EXCEPCION: Si el relevador seleccionado de acuerdo a lo anterior es insuficiente para permitir el arranque del motor o para llevar la corriente de carga, se deberá usar el tamaño del relevador siguiente siempre y cuando no exceda los siguientes limites (Art. 430-34).  Donde:   FS es el factor de servicio. T es la elevación de la temperatura en ºC. * Valores máximos sólo si se tienen problemas al arranque. </vt:lpstr>
      <vt:lpstr>TABLA 3: Valor nominal máximo o ajuste para el dispositivo de protección contra cortocircuito y falla a tierra del circuito derivado del motor (Art.430-152)                     </vt:lpstr>
      <vt:lpstr>   DISPOSITIVOS DE PROTECCION.  FUSIBLES: Generalmente se utilizan para protección de transformadores y motores en media tensión.  PROTECCION DE MOTORES: Al utilizarse como protección de motores ,normalmente se usan en conjunto con dispositivos de protección contra sobrecarga para proporcionar protección contra cortocircuito y para interrumpir niveles de corriente mayores a los nominales del interruptor o contactor asociado. Es necesario que la curva de operación del fusible permita el arranque del motor.  INTERRUPTORES DE BAJO VOLTAJE: Deberán permitir el arranque del motor sin sobrepasar los ajustes recomendados por la NOM y operar antes de alcanzar el tiempo máximo permitido de atascamiento del rotor.  RELEVADORES: Deberán permitir el arranque del motor sin sobrepasar los ajustes recomendados por la NOM y operar antes de alcanzar el tiempo máximo permitido de atascamiento del rotor.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AJUSTES TÍPICOS</vt:lpstr>
      <vt:lpstr>Presentación de PowerPoint</vt:lpstr>
      <vt:lpstr>Presentación de PowerPoint</vt:lpstr>
      <vt:lpstr>Problema: Dibujar la curva de perfil de arranque de un motor de inducción jaula de ardilla de las siguientes características: HP= 350 V=4,160  In=44.5 A , 10 seg&lt;t&lt;1000 seg I arranque=6In=267 A, 0.1seg&lt;t&lt;10seg I magnetización=1.76 Iarranque= 467.25 A, 0seg&lt;t&lt;0.1seg Tiempo de aceleración: 10 segundos Tiempo máximo permitido de atascamiento= 20 segundos Temperatura = 40°c</vt:lpstr>
      <vt:lpstr>Las curvas características corriente-tiempo de estos fusibles se designan como nR, donde "n" corresponde al indicador de corriente.  Según lo establecido por las normas, los fusibles con denominación “R" deben interrumpir corrientes de cortocircuito con tiempos de fusión menores a 100 seg., mientras que para una intensidad de corriente igual a 100 n, el tiempo de fusión estará comprendido entre 15 y 35 segundos. Las corrientes nominales correspondientes a cada curva Nr son las indicadas en la segunda columna de la tabla 1, mientras que la correspondiente corriente de fusión para 15 &lt; ts &lt; 35 seg. (100 x n ) se indica en la tercera columna.</vt:lpstr>
      <vt:lpstr>Presentación de PowerPoint</vt:lpstr>
      <vt:lpstr>Para determinar el indicador "n":          Este método presupone que el tiempo de arranque del motor no será mayor a 15 - 35 seg. Para tiempos de arranque mayores, seleccione un fusible de la siguiente curva. </vt:lpstr>
      <vt:lpstr>Calcular y trazar la curva de arranque para un motor trifásico de 300 HP, 4160 V,60 Hz, corriente nominal de 41 A, la curva del fusible limitador de corriente tipo “R”. La Corriente de rotor bloqueado  de 6 veces la corriente nominal y determine los ajustes para la protección contra sobrecarga y cortocircuito utilizando un relevador  tipo CO-11 </vt:lpstr>
      <vt:lpstr>PROTECCION CONTRA SOBRECORRIENTE</vt:lpstr>
      <vt:lpstr>PROTECCION CONTRA FALLA A TIERRA</vt:lpstr>
      <vt:lpstr>PROTECCION CONTRA FALLA A TIERRA</vt:lpstr>
      <vt:lpstr> PROTECCION DE TRANSFORMADORES </vt:lpstr>
      <vt:lpstr>PROTECCION DE TRANSFORMADORES </vt:lpstr>
      <vt:lpstr>Presentación de PowerPoint</vt:lpstr>
      <vt:lpstr>Presentación de PowerPoint</vt:lpstr>
      <vt:lpstr>PROTECCION DE TRANSFORMADORES PROCEDIMIENTO</vt:lpstr>
      <vt:lpstr>     LÍMITES  DE  DAÑO  (CURVAS  DE  DAÑO  DE  ACUERDO  A  NORMA  ANSIIEEE  C-57.9)   Tabla 9 Clasificación de transformadores por capacidad y numero de fases.  CATEGORÍAS DE TRANSFORMADORES</vt:lpstr>
      <vt:lpstr>  CORRIENTES  DE  FALLA  DE  ACUERDO  A  LA  CATEGORÍA  DEL TRANSFORMADOR.  CATEGORÍAS  I   Y  II,  UTILIZAR  UNICAMENTE  LA  IMPEDANCIA  DEL TRANSFORMADOR.  </vt:lpstr>
      <vt:lpstr>CURVA  DE  DAÑO  GENERAL  PARA  TRANSFORMADORES  POR  LOS QUE NO CIRCULA CORRIENTE DE FALLA EN FORMA FRECUENTE (NO MAS DE 10  FALLAS DURANTE LA VIDA DEL TRANSFORMADOR) PARA  OBTENER  LA  CURVA, SE  CALCULA EL  TIEMPO PARA  VARIOS VALORES DE  CORRIENTE,  PARTIENDO  DEL  200%  DE  LA  CORRIENTE  NOMINAL,  HASTA LA  CORRIENTE  DE  CORTOCIRCUITO  CALCULADA  DE  ACUERDO  A  LO INDICADO EN EL PUNTO ANTERIOR. </vt:lpstr>
      <vt:lpstr>CURVA  DE  DAÑO  TIPICA  PARA  TRANSFORMADORES  POR  LOS  QUE CIRCULAN CORRIENTES DE  FALLA MÁS FRECUENTES.  (MAS  DE  10 DURANTE LA VIDA DEL TRANSFORMADOR) ·   PARA  TIEMPOS  DE  50  SEGUNDOS  EN  ADELANTE,   LA  CURVA  ES  LA MISMA, CALCULADA CON LA FORMULA INDICADA EN EL PUNTO 13.1.3. ·   PARA  TIEMPOS  MENORES  A  50  SEGUNDOS,  LA  CURVA  DE  DAÑO PRESENTA LA SIGUIENTE FORMA:</vt:lpstr>
      <vt:lpstr>VALORES  DE  TIEMPO  Y  CORRIENTE  PARA  LA  CURVA  DE  DAÑO  DE LOS TRANSFORMADORES.</vt:lpstr>
      <vt:lpstr>CORRECCIÓN DEL PUNTO ANSI:  EL  PUNTO  1  DE  LA  CURVA  DE  DAÑO  DE  UN  TRANSFORMADOR,  SE  LE CONOCE  COMO  PUNTO  ANSI,  Y  APLICA  PARA  FALLAS  TRIFÁSICAS.    PARA FALLAS  DE  LINEA  A  LINEA  Y  FALLAS  DE  LINEA  A  TIERRA,  ES  NECESARIO EFECTUAR  UNA  CORRECCIÓN  A  LA  MAGNITUD  DE  CORRIENTE  PARA  EL PUNTO  1  DE  LA  TABLA  DEL  INCISO  13.1.5,  LA  CUAL  DEPENDE  DE  LA CONEXIÓN DEL  TRANSFORMADOR,   YA QUE  UNA  FALLA DE  LINEA  A  LINEA  O DE  LINEA  A  TIERRA  EN  EL  SECUNDARIO  SE  PUEDE  VER  REFLEJADA  CON UNA  MAGNITUD  MENOR  EN  EL  PRIMARIO  DEPENDIENDO  DE  LAS CONEXIONES DEL TRANSFORMADOR (CORRIENTE EN POR  UNIDAD).</vt:lpstr>
      <vt:lpstr>NECESIDADES DE PROTECCIÓN:  FALLAS INCIPIENTES  ·   CORTO CIRCUITO ENTRE ESPIRAS ·   FALSOS CONTACTOS EN EL INTERIOR (CAMBIADOR,  CONEXIONES) ·   CALENTAMIENTO ANORMAL POR FALLA EN SISTEMA DE ENFTO.  FALLAS INTERNAS SEVERAS.  ·   CORTOCIRCUITO ENTRE DEVANADOS  ·   CORTOCIRCUITO DE UN DEVANADO A TIERRA ·   CORTOCIRCUITO EN EL CAMBIADOR DE DERIVACIONES.  SOBRECALENTAMIENTO POR SOBRECARGA ·   SOBRECARGA  DE  LOS  EQUIPOS  Y  CIRCUITOS  ALIMENTADOS  POR  EL TRANSFORMADOR  SOBRECALENTAMIENTO  Y  ESFUERZOS  MECÁNICOS  POR  FALLAS  EXTERNAS.  ·   CORRIENTES  DE  CORTOCIRCUITO  CIRCULANDO  POR  EL TRANSFORMADOR HACIA EL PUNTO DE FALLA. </vt:lpstr>
      <vt:lpstr>CORRIENTE DE MAGNETIZACIÓN   (INRUSH).   LA  PROTECCIÓN  DE  SOBRECORRIENTE  EN  EL  PRIMARIO  NO  DEBE  OPERAR CON  LA CORRIENTE  DE  MAGNETIZACIÓN,  LA  CUAL SE CONSIDERA DE  8 A 12 VECES  LA  CORRIENTE  NOMINAL  DEL  TRANSFORMADOR  DURANTE  0.1 SEGUNDOS, DEPENDIENDO DE LA POTENCIA DEL TRANSFORMADOR:   TRANSFORMADORES MENORES DE 1500 KVA:    8  x  I nominal TRANSFORMADORES DE 1500 A 3750 KVA:    10  x  I nominal TRANSFORMADORES MAYORES DE 3750 KVA:    12  x  I nomina  </vt:lpstr>
      <vt:lpstr>PROTECCIONES  RECOMENDADAS  (ADICIONALES  A  LOS  DISPOSITIVOS MONTADOS  EN  EL  PROPIO  TRANSFORMADOR,  COMO  RELÉS  DE  IMAGEN TÉRMICA, ALTA TEMPERATURA DEL ACEITE, BUCHOLZ, SOBREPRESIÓN).  TRANSFORMADORES DE DISTRIBUCIÓN (HASTA 1500 KVA):  ·   PROTECCIÓN CONTRA CORTOCIRCUITO DE FASE (PRIMARIO) (50) ·   PROTN. CONTRA FALLAS A TIERRA (PRIMARIO Y SECUNDARIO) (51N) ·   PROTECCIÓN  CONTRA  SOBRECARGAS  (SECUNDARIO)  (51  Y/O ELECTROMAGNÉTICOS).  PROTECCIONES ADICIONALES.  ·   PROTECCIÓN  CONTRA  SOBRETENSIONES  (APARTARRAYOS),  DONDE SE  TENGAN INTERCONEXIONES  CON  LINEAS  AEREAS  O  SE  TENGAN SOBRETENSIONES INTERNAS ALTAS O FRECUENTES. </vt:lpstr>
      <vt:lpstr>TRANSFORMADORES DE POTENCIA (MAYORES DE 5000 KVA)  ·   PROTECCIÓN CONTRA SOBRECARGAS (SECUNDARIO) (51) O (49) ·   PROTN. CONTRA FALLAS A TIERRA (PRIMARIO Y SECUNDARIO) (51N) ·   PROTECCIÓN CONTRA CORTOCIRCUITO DE FASE (PRIMARIO) (50) ·   PROTECCION DIFERENCIAL (FALLAS INTERNAS)   (87)  LOS  TRANSFORMADORES  DE  CORRIENTE  PARA  LA  PROTECCIÓN DIFERENCIAL  DE  TRANSFORMADORES  CON  CONEXIÓN  DELTA/ESTRELLA,  SE  DEBEN  CONECTAR  EN    ESTRELLA,  EN  EL  LADO  DONDE SE  UBICA  EL  DEVANADO  DEL  TRANSFORMADOR  EN  DELTA,    Y  EN DELTA  EN  EL  LADO  DONDE  SE  UBICA  EL  DEBANADO  DEL TRANSFORMADOR  EN  ESTRELLA.    LO  ANTERIOR  PARA  COMPENSAR EL  ANGULO  DE  FASE  DE  LAS  CORRIENTES  EN  EL  PRIMARIO  Y SECUNDARIO DEL TRANSFORMADOR DE POTENCIA.</vt:lpstr>
      <vt:lpstr>PROTECCIONES  ADICIONALES  DEPENDIENDO  DE  LA  CRITICIDAD  DE  LA CARGA Y TIPO DE TRANSFORMADOR.  ·   PROTECCIÓN TÉRMICA (49) ·   PROTECCIÓN DE SECUENCIA NEGATIVA ( 46) ·   PROTECCIÓN  CONTRA  SOBRETENSIÓN  O    VOLTZ/HERTZ,  PARA TRANSFORMADORES DE MAS DE  30000 KVA.  ·   PROTECCIÓN  BUCHOLZ  (EN  TRANSFORMADORES  CON  TANQUE CONSERVADOR)  (PROPORCIONA  PROTECCIÓN  CONTRA  FALLAS INTERNAS INCIPIENTES Y SEVERAS) ·   PROTECCIÓN  CONTRA  SOBRETENSIONES  (APARTARRAYOS),  DONDE SE  TENGAN  INTERCONEXIONES  CON  LINEAS  AEREAS  O  SE  TENGAN SOBRETENSIONES INTERNAS ALTAS O FRECUENTES</vt:lpstr>
      <vt:lpstr>Presentación de PowerPoint</vt:lpstr>
      <vt:lpstr>AJUSTES TIPICOS</vt:lpstr>
      <vt:lpstr>Presentación de PowerPoint</vt:lpstr>
      <vt:lpstr>En una instalación industrial se alimenta a un transformador trifásico de 2500 KVA, 13,800 /480 v , con una impedancia de 5.75%, enfriamiento OA, conexión delta/estrella sólidamente conectado a tierra, 65ºc. La protección del transformador  consiste  de fusible  en el lado primario  e interruptor  electromagnético con unidad de disparo por sobrecorriente en el lado secundario.  Solución: 1. Por Tabla 9 el transformador pertenece a la  categoría II: 2,500 KVA , a continuación se determinaran los puntos ANSI según la Tabla 10:                            Punto 1:                                         I 1= (Ipc/Zt)xFactor ANSI                                             =(2,500KVA/ √3 x0.48 KV x0.0575 pu) x0.58                                             = 30,597.88 A,  t1= 2 segundos.                                                                                …………..Referidos al secundario.                            Punto 2:                                        I 2 = 0.7(Ipc/Zt)x Factor ANSI                                             = 0.7 (2,500KVA/ √3 x0.48 KV x0.0575 pu) x0.58                                              =21,418.51 A,  t2= 4.08 segundos.                                                                   ………………… Referidos al secundario.                            Punto 3= Punto 2 = 21,418.51 A,                  ………………….Referidos al secundario t3= 2551(0.0575)&gt;2=8.29 segundos                           Punto 4:                                       I4=  5 (Ipc/Zt)x Factor ANSI                                                                             I4=5(2,500KVA/ √3 x0.48 KV ) x0.58                                          = 8,720.39 A,  t4=50 segundos.                                                                         …………………. Referidos al secundario.   NOTA: Para referirlos los valores al primario, hay que multiplicar los valores por (480/13800).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PROTECCION A GENERADORES</vt:lpstr>
      <vt:lpstr>LIMITES DE DAÑO DE GENERADORES.   SOBRECARGA DEL ESTATOR.   CONSIDERAR  LAS RECOMENDACIONES  DEL  FABRICANTE.    SI  NO  SE  TIENEN  DATOS, CONSIDERAR  LOS  SIGUIENTES  VALORES  DE  ACUERDO  A  NORMA AMERICANAS, PARA SOBRECARGAS EN EL ESTATOR:  </vt:lpstr>
      <vt:lpstr>  SOBRECARGA  DEL  ROTOR.   CONSIDERAR  LAS  RECOMENDACIONES DEL  FABRICANTE.    SI  NO  SE  TIENEN  DATOS,  CONSIDERAR  LOS  SIGUIENTES VALORES  DE  ACUERDO  A  NORMA  AMERICANAS,  PARA  SOBRECARGA  DEL ROTOR:  </vt:lpstr>
      <vt:lpstr>OPERACIÓN  A  BAJAS  FRECUENCIAS.   CONSIDERAR  LAS RECOMENDACIONES  DEL  FABRICANTE.    SI  NO  SE  TIENEN  DATOS, CONSIDERAR  LOS  SIGUIENTES  DATOS  DE  ACUERDO  ANORMAS AMERICANAS, PARA OPERACIÓN CON BAJAS FRECUENCIAS.</vt:lpstr>
      <vt:lpstr>NECESIDADES DE PROTECCIÓN.  LOS  GENERADORES,  DEPENDIENDO  DE  SU  CAPACIDAD  E  IMPORTANCIA PARA  EL  SISTEMA  DONDE  SE  LOCALICEN,  DEBER  SER  PROTEGIDOS CONTRA LAS SIGUIENTES CONDICONES ANORMALES:</vt:lpstr>
      <vt:lpstr> CORTOCIRCUITOS  INTERNOS.   LAS  FALLAS  INTERNAS  (DE  LINEA  A TIERRA, ENTRE ESPIRAS O ENTRE  FASES) DEBEN DETECTARSE  Y AISLARSE RÁPIDAMENTE,  PARA  MINIMIZAR  LOS  DAÑOS  A  LA  LAMINACIÓN  YA  QUE  SE PUEDEN PRODUCIR DAÑOS IRREPARABLES.  CARGAS  DESBALANCEADAS.  DAN  ORIGEN  A  LA  CIRCULACIÓN  DE CORRIENTES  DESBALANCEADAS,  QUE  PROVOCAN  LA  CIRCULACIÓN  DE “ CORRIENTES  DE  SECUENCIA  NEGATIVA” ,    LAS  CUALES  PRODUCEN  UN EFECTO  TÉRMICO  MAYOR  EN  EL  GENERADOR,  QUE  UNA  CORRIENTE BALANCEADA DE LA MISMA MAGNITUD.  </vt:lpstr>
      <vt:lpstr>EL  FABRICANTE  DE  CADA  GENERADOR  DEBE  PROPORCIONAR  EL  DATO  DE LA  CORRIENTE  DE  SECUENCIA  NEGATIVA  MÁXIMA  QUE  SOPORTA  SU EQUIPO,  INDICADO  COMO  UNA  CONSTANTE.    LA  MAYORIA  DE  LOS GENERADORES TIENEN UN LÍMITE DADO POR LA SIGUIENTE ECUACIÓN. </vt:lpstr>
      <vt:lpstr>PERDIDA  DE CAMPO.  LA OPERACIÓN  DEL  GENERADOR  CON  FACTOR DE  POTENCIA  ADELANTADO  (  RECIBIENDO  KVAR  ),  PRODUCE  UN CALENTAMIENTO  ANORMAL  EN  EL  HIERRO  DEL  ROTOR,  MOTIVO  POR  EL CUAL  DEBE  EVITARSE  ESTA  CONDICIÓN,  PARA  LO  CUAL  EL  SISTEMA  DE EXCITACIÓN  CUENTA  CON  LIMITADORES.      LA  PROTECCIÓN  DE  PERDIDA  DE CAMPO  ES  UN  RESPALDO  PARA  DISPARAR  EL  GENERADOR  EN  CASO  DE MANTENERSE  LA  CONDICIÓN  DE  OPERACIÓN  CON  FACTOR  DE  POTENCIA ADELANTADO. </vt:lpstr>
      <vt:lpstr>FRECUENCIA  ANORMAL.  LA  OPERACIÓN  DE  GENERADORES  CON BAJA  O  ALTA  FRECUENCIA,  PROVOCA  DAÑOS  EN  LOS    ALABES  DE  LA TURBINA,  Y  TRANSTORNOS  EN  LA  RED,  (SOBRECALENTAMIENTO  EN MOTORES  CON  ALTA  FRECUENCIA  Y  PERDIDA  DE  POTENCIA  EN  MOTORES CON  BAJA  FRECUENCIA)  POR  LO  QUE  SE  DEBERÁ  EVITAR  OPERAR  AL GENERADOR  CON  LAS  FRECUENCIAS  Y  TIEMPOS  INDICADOS  POR  EL FABRICANTE. VOLTAJE  ANORMAL.-   LA  OPERACIÓN  DEL  GENERADOR  CON  ALTO VOLTAJE  PUEDE  DAÑAR  O  ENVEJECER  EL  AISLAMIENTO  DEL  ESTATOR.  ESTOS  SOBREVOLTAJES  DE  FRECUENCIA  NOMINAL  SE  PUEDEN PRESENTAR  DURANTE  RECHAZOS  DE  CARGA  Y  OPERACIÓN  ANORMAL  (O EN MANUAL) DEL SISTEMA DE  EXCITACIÓN. LA  OPERACIÓN  CON  BAJO  VOLTAJE,  NO  ES  DAÑINA  PARA  LA  MÁQUINA, PERO PUEDE SER INDICATIVA DE OTRA CONDICIÓN (POR EJEMPLO PÉRDIDA DE  EXCITACIÓN    O      ALIMENTACIÓN  DE  UNA  FALLA  EXTERNA  REMOTA), ADEMÁS  DE  QUE  ES  UNA  CONDICIÓN  ANORMAL  PARA  LA  OPERACIÓN  DE LOS EQUIPOS CONECTADOS AL SISTEMA DONDE OPERA EL GENERADOR. </vt:lpstr>
      <vt:lpstr>MOTORIZACIÓN  DEL  GENERADOR.-   EN  EL  CASO  DE  UN TURBOGENERADOR,  ESTA  CONDICIÓN  OCURRE  CUANDO  NO  SE  TIENE SUFICIENTE VAPOR PARA MOVER  LA MÁQUINA, POR  LO QUE EN ESTE CASO, EL  GENERADOR  TOMA  POTENCIA  (KW)  DEL  SISTEMA  (1.5  A  3%  DE  LOS  KW NOMINALES  DEL  GENERADOR),  CONVIRTIENDOSE  MOMENTÁNEAMENTE  EN MOTOR.    ESTA  CONDICIÓN  EN  CASO  DE  PERSISTIR,  PRODUCE  UN CALENTAMIENTO ANORMAL EN UNA TURBINA DE VAPOR. PERDIDA  DE  SINCRONISMO.-   CUANDO  EL  GENERADOR  OPERA  EN PARALELO  (ENLAZADO)  CON  CFE  U  OTROS  GENERADORES,  Y  POR  ALGUNA SITUACIÓN  CÁE  EN  LA  REGIÓN  DE  SUBEXCITACIÓN,  EXISTE  EL  RIEZGO  DE  QUE  DURANTE  UNA  FALLA  O  DISTURBIO  DEL  SISTEMA,  SE  LLEGUE  A PERDER  EL  SINCRONISMO    ENTRE  GENERADORES  O  CON  CFE,  CONDICIÓN QUE    PRODUCIRÍA  LA  CIRCULACIÓN  DE  CORRIENTES  MUY  ALTAS  Y  EL DISPARO GENERALIZADO DE LAS FUENTES DE POTENCIA ELÉCTRICA.</vt:lpstr>
      <vt:lpstr>  RESPALDO  CONTRA  FALLAS  EXTERNAS.-     LA  CORRIENTE    DE  FALLA QUE  APORTA  UN  GENERADOR,  DISMINUYE  A  MEDIDA  QUE  TRASCURRE  EL TIEMPO, DE MODO QUE  2 A 3 SEGUNDOS DESPUÉS DE HABER  FALLA,  LA  CORRIENTE  DECAE  A  VALORES  CERCANOS  A  LA  CORRIENTE NOMINAL,  Y  EN  ALGUNOS  DISEÑOS  INCLUSIVE  ES  INFERIOR  A  LA CORRIENTE  NOMINAL  DEL  GENERADOR.          SI   LA  FALLA  ES    EN  EL  BUS DONDE  DESCARGA  EL  GENERADOR  (O  EN  ALGUN  PUNTO  CERCANO),  LAS PROTECCIONES NORMALES DEL GENERADOR PUEDEN NO OPERARAR,  POR LO  QUE  SE  REQUIERE  DE  UNA  PROTECCIÓN  ADICIONAL  QUE  ES LA DE  RESPALDO CONTRA  ESTE  TIPO  DE  FALLAS  (EXTERNAS  AL  GENERADOR),  Y  QUE  SEA SENSIBLE  PARA  DETECTAR  LAS  MAGNITUDES  DE  CORRIENTE    IGUALES  O LIGERAMENTE  SUPERIORES  A  LA  NOMINAL  BAJO  CONDICIONES  DE  FALLA, EN  FORMA  RÁPIDA  (MENOS  DE  3  SEGUNDOS),  PERO  QUE  NO  OPERE  BAJO CONDICIONES DE SOBRECARGA DE LA MISMA MAGNITUD.   </vt:lpstr>
      <vt:lpstr>PARA  PODER  REALIZAR  LO  ANTERIOR,  SE  DEBEN  UTILIZAR  RELEVADORES DE  SOBRECORRIENTE  QUE  DE  ALGUN  MODO  TAMBIEN  CONSIDEREN  EL VOLTAJE  EXISTENTE  EN  LAS  TERMINALES  DEL  GENERADOR,  PAR  PODER ENVIAR  UNA  SEÑAL  DE  DISPARO,    LO  ANTERIOR  CON  LA  FINALIDAD  DE DISTINGUIR  UNA  CONDICIÓN  DE  SOBRECARGA  DE  UNA  CONDICIÓN  DE FALLA  INICIADO UNA CONDICIÓN  DE FALLA.</vt:lpstr>
      <vt:lpstr>SOBRETENSIONES  TRANSITORIAS.      EL  GENERADOR  SE  DEBE PROTEGER  CONTRA  SOBRETENSIONES  TRANSITORIAS  GENERADAS  POR MANIOBRAS  DE  SWICHEO  O  INDUCIDAS  POR  SOBRETENSIONES  DE  ORIGEN ATMOSFÉRICO.     PARA LO  ANTERIOR  SE  REQUIERE  INSTALAR  UN APARTARRAYOS  EN  PARALELO  CON  UN  CAPACITOR  LO  MÁS  CERCANO  A LAS TERMINALES DEL GENERADOR.</vt:lpstr>
      <vt:lpstr>PROTECCIONES RECOMENDADAS   GENERADORES DE MENOS DE 1000 KVA  ·   PROTECCIÓN DIFERENCIAL (87) ·   PROTECCIÓN DE FALLA A TIERRA (51G) ·   PROTECCIÓN DE POTENCIA INVERSA (32) ·   PROTECCIÓN DE SECUENCIA NEGATIVA ( 46) ·   PROTECCIÓN CONTRA SOBRETENSIONES TRANSITORIAS</vt:lpstr>
      <vt:lpstr> PROTECCIONES  OPCIONALES,  DEPENDIENDO  DE  LA  IMPORTANCIA  Y  TIPO DE CARGA MANEJADO POR LA MÁQUINA:  ·   PROTECCIÓN DE SOBRECARGA (49) ·   PROTECCIÓN CONTRA ALTA Y BAJA FRECUENCIA ·   PROTECCIÓN CONTRA ALTO Y BAJO VOLTAJE  GENERADORES DE MAS DE 1000 KVA.  ·   PROTECCIÓN DIFERENCIAL DE FASE (87) ·   PROTECCIÓN DE FALLA A TIERRA (51G) ·   PROTECCIÓN DE POTENCIA INVERSA (32) ·   PROTECCION DE SECUENCIA NEGATIVA ( 46) ·   PROTECCIÓN DE PÉRDIDA DE EXCITACIÓN (40) ·   PROTECCIÓN  DE  SOBRECORRIENTE  CON  RESTRICCIÓN  DE  VOLTAJE (51V) ·   PROTECCIÓN DE FALLA A TIERRA EN EL ROTOR (64) ·   PROTECCIÓN CONTRA ALTA Y BAJA FRECUENCIA (81)</vt:lpstr>
      <vt:lpstr>PROTECCIONES  OPCIONALES,  DEPENDIENDO  DE  LA  IMPORTANCIA  Y  TIPO DE CARGA MANEJADO POR LA MÁQUINA: ·   PROTECCIÓN DE SOBRECARGA (49) ·   PROTECCIÓN DIFERENCIAL DE TIERRA (87G) ·   PROTECCIÓN CONTRA ALTO Y BAJO VOLTAJE (59 Y 27) ·   PROTECCIÓN CONTRA PÉRDIDA DE SINCRONISMO (78) PROTECCIONES  EXISTENTES  EN  LOS  GENERADORES  DE  ESTE CENTRO DE TRABAJO. ·   PROTECCIÓN DIFERENCIAL DE FASE (87) ·   PROTECCIÓN DE FALLA A TIERRA (51N) ·   PROTECCIÓN DE POTENCIA INVERSA (32) ·   PROTECCION DE SECUENCIA NEGATIVA ( 46) ·   PROTECCIÓN DE PÉRDIDA DE EXCITACIÓN (40) ·   PROTECCIÓN  DE  SOBRECORRIENTE  CON  RESTRICCIÓN  DE  VOLTAJE (51V) ·   PROTECCIÓN DE FALLA A TIERRA EN EL ROTOR (64) ·   PROTECCIÓN CONTRA ALTA Y BAJA FRECUENCIA (81) ·   PROTECCIÓN DE SOBRECARGA (49) ·   PROTECCIÓN CONTRA ALTO VOLTAJE (59) ·   PROTECCIÓN CONTRA BAJO VOLTAJE (27) ·   PROTECCIÓN CONTRA PÉRDIDA DE SINCRONISMO (78) (ESTA PROTECCIÓN VIENE  INCLUIDA COMO UN TERCER AJUSTE EN  LA PROTECCIÓN DE PÉRDIDA DE CAMPO) ·   PROTECCIÓN CONTRA SOBRETENSIONES TRANSITORIAS ·   PROTECCIÓN CONTRA FALLA DE DIODOS (DE LA EXCITACIÓN)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PROTECCION DE SISTEMAS ELECTRICOS</dc:title>
  <dc:creator>User</dc:creator>
  <cp:lastModifiedBy>Laboratorio PC2</cp:lastModifiedBy>
  <cp:revision>172</cp:revision>
  <cp:lastPrinted>2020-03-02T18:45:27Z</cp:lastPrinted>
  <dcterms:created xsi:type="dcterms:W3CDTF">2012-09-10T17:23:51Z</dcterms:created>
  <dcterms:modified xsi:type="dcterms:W3CDTF">2020-10-06T22:56:08Z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0x0101004B78B74F2E90E946A44203C0285AD819</vt:lpwstr>
  </property>
</Properties>
</file>